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4"/>
  </p:sldMasterIdLst>
  <p:notesMasterIdLst>
    <p:notesMasterId r:id="rId31"/>
  </p:notesMasterIdLst>
  <p:handoutMasterIdLst>
    <p:handoutMasterId r:id="rId32"/>
  </p:handoutMasterIdLst>
  <p:sldIdLst>
    <p:sldId id="256" r:id="rId5"/>
    <p:sldId id="291" r:id="rId6"/>
    <p:sldId id="259" r:id="rId7"/>
    <p:sldId id="275" r:id="rId8"/>
    <p:sldId id="262" r:id="rId9"/>
    <p:sldId id="287" r:id="rId10"/>
    <p:sldId id="261" r:id="rId11"/>
    <p:sldId id="263" r:id="rId12"/>
    <p:sldId id="284" r:id="rId13"/>
    <p:sldId id="264" r:id="rId14"/>
    <p:sldId id="277" r:id="rId15"/>
    <p:sldId id="279" r:id="rId16"/>
    <p:sldId id="266" r:id="rId17"/>
    <p:sldId id="285" r:id="rId18"/>
    <p:sldId id="268" r:id="rId19"/>
    <p:sldId id="276" r:id="rId20"/>
    <p:sldId id="280" r:id="rId21"/>
    <p:sldId id="271" r:id="rId22"/>
    <p:sldId id="272" r:id="rId23"/>
    <p:sldId id="273" r:id="rId24"/>
    <p:sldId id="274" r:id="rId25"/>
    <p:sldId id="281" r:id="rId26"/>
    <p:sldId id="290" r:id="rId27"/>
    <p:sldId id="292" r:id="rId28"/>
    <p:sldId id="289" r:id="rId29"/>
    <p:sldId id="278" r:id="rId30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2" clrIdx="1">
    <p:extLst>
      <p:ext uri="{19B8F6BF-5375-455C-9EA6-DF929625EA0E}">
        <p15:presenceInfo xmlns="" xmlns:p15="http://schemas.microsoft.com/office/powerpoint/2012/main" userId="S-1-5-21-3213289721-1927786710-1971543238-2777" providerId="AD"/>
      </p:ext>
    </p:extLst>
  </p:cmAuthor>
  <p:cmAuthor id="2" name="Milena Radomirovic" initials="MR" lastIdx="24" clrIdx="2">
    <p:extLst>
      <p:ext uri="{19B8F6BF-5375-455C-9EA6-DF929625EA0E}">
        <p15:presenceInfo xmlns="" xmlns:p15="http://schemas.microsoft.com/office/powerpoint/2012/main" userId="S-1-5-21-3213289721-1927786710-1971543238-2751" providerId="AD"/>
      </p:ext>
    </p:extLst>
  </p:cmAuthor>
  <p:cmAuthor id="3" name="Tatjana Milivojevic" initials="TM" lastIdx="13" clrIdx="3">
    <p:extLst>
      <p:ext uri="{19B8F6BF-5375-455C-9EA6-DF929625EA0E}">
        <p15:presenceInfo xmlns="" xmlns:p15="http://schemas.microsoft.com/office/powerpoint/2012/main" userId="S-1-5-21-3988269000-3947341290-2979681626-13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89250" autoAdjust="0"/>
  </p:normalViewPr>
  <p:slideViewPr>
    <p:cSldViewPr>
      <p:cViewPr>
        <p:scale>
          <a:sx n="115" d="100"/>
          <a:sy n="115" d="100"/>
        </p:scale>
        <p:origin x="-1524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G:\Gradjanski%20budzet%20primeri\gradjanski-budzet-pite-format%20NC%20250118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G:\Gradjanski%20budzet%20primeri\gradjanski-budzet-pite-format%20NC%20250118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G:\Gradjanski%20budzet%20primeri\gradjanski-budzet-pite-format%20NC%202501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ser>
          <c:idx val="0"/>
          <c:order val="0"/>
          <c:explosion val="13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76C-4AB1-9E93-3921DE0FC15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76C-4AB1-9E93-3921DE0FC15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76C-4AB1-9E93-3921DE0FC15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76C-4AB1-9E93-3921DE0FC15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76C-4AB1-9E93-3921DE0FC15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76C-4AB1-9E93-3921DE0FC15C}"/>
              </c:ext>
            </c:extLst>
          </c:dPt>
          <c:dLbls>
            <c:dLbl>
              <c:idx val="0"/>
              <c:layout>
                <c:manualLayout>
                  <c:x val="4.2935426600180368E-3"/>
                  <c:y val="-2.7461355565848385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Порески приходи
</a:t>
                    </a:r>
                    <a:r>
                      <a:rPr lang="sr-Cyrl-RS" dirty="0" smtClean="0"/>
                      <a:t>70,80%</a:t>
                    </a:r>
                    <a:endParaRPr lang="sr-Cyrl-R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76C-4AB1-9E93-3921DE0FC15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sr-Cyrl-RS" dirty="0"/>
                      <a:t>трансфери
</a:t>
                    </a:r>
                    <a:r>
                      <a:rPr lang="sr-Cyrl-RS" dirty="0" smtClean="0"/>
                      <a:t>13,85%</a:t>
                    </a:r>
                    <a:endParaRPr lang="sr-Cyrl-R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76C-4AB1-9E93-3921DE0FC15C}"/>
                </c:ext>
              </c:extLst>
            </c:dLbl>
            <c:dLbl>
              <c:idx val="2"/>
              <c:layout>
                <c:manualLayout>
                  <c:x val="4.2949015040300242E-2"/>
                  <c:y val="-1.4606515362050331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други приходи
</a:t>
                    </a:r>
                    <a:r>
                      <a:rPr lang="sr-Cyrl-RS" dirty="0" smtClean="0"/>
                      <a:t>12,05%</a:t>
                    </a:r>
                    <a:endParaRPr lang="sr-Cyrl-R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076C-4AB1-9E93-3921DE0FC15C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/>
                      <a:t>примања од продаје нефинансијске имовине
</a:t>
                    </a:r>
                    <a:r>
                      <a:rPr lang="ru-RU" dirty="0" smtClean="0"/>
                      <a:t>0.17%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076C-4AB1-9E93-3921DE0FC15C}"/>
                </c:ext>
              </c:extLst>
            </c:dLbl>
            <c:dLbl>
              <c:idx val="4"/>
              <c:layout>
                <c:manualLayout>
                  <c:x val="-0.1865477678156178"/>
                  <c:y val="1.303270032422417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примања од продаје финансијске имовине
0,00%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076C-4AB1-9E93-3921DE0FC15C}"/>
                </c:ext>
              </c:extLst>
            </c:dLbl>
            <c:dLbl>
              <c:idx val="5"/>
              <c:layout>
                <c:manualLayout>
                  <c:x val="3.9034411915767814E-2"/>
                  <c:y val="-4.078431372549018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пренета средства </a:t>
                    </a:r>
                    <a:r>
                      <a:rPr lang="ru-RU" dirty="0" smtClean="0"/>
                      <a:t>из </a:t>
                    </a:r>
                    <a:r>
                      <a:rPr lang="ru-RU" dirty="0"/>
                      <a:t>претходне године
</a:t>
                    </a:r>
                    <a:r>
                      <a:rPr lang="ru-RU" dirty="0" smtClean="0"/>
                      <a:t>3,13</a:t>
                    </a:r>
                    <a:r>
                      <a:rPr lang="ru-RU" dirty="0"/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076C-4AB1-9E93-3921DE0FC15C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'Prihodi i primanja'!$C$6:$C$11</c:f>
              <c:strCache>
                <c:ptCount val="6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нефинансијске имовине</c:v>
                </c:pt>
                <c:pt idx="4">
                  <c:v>примања од продаје финансијске имовине</c:v>
                </c:pt>
                <c:pt idx="5">
                  <c:v>пренета средства ихз претходне године</c:v>
                </c:pt>
              </c:strCache>
            </c:strRef>
          </c:cat>
          <c:val>
            <c:numRef>
              <c:f>'Prihodi i primanja'!$D$6:$D$11</c:f>
              <c:numCache>
                <c:formatCode>General</c:formatCode>
                <c:ptCount val="6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</c:v>
                </c:pt>
                <c:pt idx="5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076C-4AB1-9E93-3921DE0FC1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187"/>
          <c:h val="0.47396905974988418"/>
        </c:manualLayout>
      </c:layout>
      <c:pie3DChart>
        <c:varyColors val="1"/>
        <c:ser>
          <c:idx val="0"/>
          <c:order val="0"/>
          <c:explosion val="15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7E-411E-A7EE-877B23681AA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7E-411E-A7EE-877B23681AA4}"/>
              </c:ext>
            </c:extLst>
          </c:dPt>
          <c:dPt>
            <c:idx val="2"/>
            <c:bubble3D val="0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7E-411E-A7EE-877B23681AA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7E-411E-A7EE-877B23681AA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7E-411E-A7EE-877B23681AA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87E-411E-A7EE-877B23681AA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87E-411E-A7EE-877B23681AA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87E-411E-A7EE-877B23681AA4}"/>
              </c:ext>
            </c:extLst>
          </c:dPt>
          <c:dLbls>
            <c:dLbl>
              <c:idx val="0"/>
              <c:layout>
                <c:manualLayout>
                  <c:x val="0.10888546481766821"/>
                  <c:y val="-8.4705882352941173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расходи за запослене
</a:t>
                    </a:r>
                    <a:r>
                      <a:rPr lang="sr-Cyrl-RS" dirty="0" smtClean="0"/>
                      <a:t>2</a:t>
                    </a:r>
                    <a:r>
                      <a:rPr lang="en-US" dirty="0" smtClean="0"/>
                      <a:t>6,13</a:t>
                    </a:r>
                    <a:r>
                      <a:rPr lang="sr-Cyrl-RS" dirty="0" smtClean="0"/>
                      <a:t>%</a:t>
                    </a:r>
                    <a:endParaRPr lang="sr-Cyrl-R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87E-411E-A7EE-877B23681AA4}"/>
                </c:ext>
              </c:extLst>
            </c:dLbl>
            <c:dLbl>
              <c:idx val="1"/>
              <c:layout>
                <c:manualLayout>
                  <c:x val="3.6979969183359017E-2"/>
                  <c:y val="0.138039215686274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коришћење услуга и роба
</a:t>
                    </a:r>
                    <a:r>
                      <a:rPr lang="ru-RU" dirty="0" smtClean="0"/>
                      <a:t>2</a:t>
                    </a:r>
                    <a:r>
                      <a:rPr lang="en-US" dirty="0" smtClean="0"/>
                      <a:t>9,73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87E-411E-A7EE-877B23681AA4}"/>
                </c:ext>
              </c:extLst>
            </c:dLbl>
            <c:dLbl>
              <c:idx val="2"/>
              <c:layout>
                <c:manualLayout>
                  <c:x val="-8.4232152028762192E-2"/>
                  <c:y val="2.5098039215686273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субвенције
</a:t>
                    </a:r>
                    <a:r>
                      <a:rPr lang="en-US" dirty="0" smtClean="0"/>
                      <a:t>2,86</a:t>
                    </a:r>
                    <a:r>
                      <a:rPr lang="sr-Cyrl-RS" dirty="0" smtClean="0"/>
                      <a:t>%</a:t>
                    </a:r>
                    <a:endParaRPr lang="sr-Cyrl-R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D87E-411E-A7EE-877B23681AA4}"/>
                </c:ext>
              </c:extLst>
            </c:dLbl>
            <c:dLbl>
              <c:idx val="3"/>
              <c:layout>
                <c:manualLayout>
                  <c:x val="-8.6286594761171037E-2"/>
                  <c:y val="3.7647058823529408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дотације и трансфери
</a:t>
                    </a:r>
                    <a:r>
                      <a:rPr lang="sr-Cyrl-RS" dirty="0" smtClean="0"/>
                      <a:t>1</a:t>
                    </a:r>
                    <a:r>
                      <a:rPr lang="en-US" dirty="0" smtClean="0"/>
                      <a:t>3,87</a:t>
                    </a:r>
                    <a:r>
                      <a:rPr lang="sr-Cyrl-RS" dirty="0" smtClean="0"/>
                      <a:t>%</a:t>
                    </a:r>
                    <a:endParaRPr lang="sr-Cyrl-R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D87E-411E-A7EE-877B23681AA4}"/>
                </c:ext>
              </c:extLst>
            </c:dLbl>
            <c:dLbl>
              <c:idx val="4"/>
              <c:layout>
                <c:manualLayout>
                  <c:x val="-4.3143297380585519E-2"/>
                  <c:y val="-3.7647058823529408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социјална помоћ
</a:t>
                    </a:r>
                    <a:r>
                      <a:rPr lang="sr-Cyrl-RS" dirty="0" smtClean="0"/>
                      <a:t>2,</a:t>
                    </a:r>
                    <a:r>
                      <a:rPr lang="en-US" dirty="0" smtClean="0"/>
                      <a:t>99</a:t>
                    </a:r>
                    <a:r>
                      <a:rPr lang="sr-Cyrl-RS" dirty="0" smtClean="0"/>
                      <a:t>%</a:t>
                    </a:r>
                    <a:endParaRPr lang="sr-Cyrl-R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D87E-411E-A7EE-877B23681AA4}"/>
                </c:ext>
              </c:extLst>
            </c:dLbl>
            <c:dLbl>
              <c:idx val="5"/>
              <c:layout>
                <c:manualLayout>
                  <c:x val="-7.3959938366718034E-2"/>
                  <c:y val="-0.12862745098039219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остали расходи
</a:t>
                    </a:r>
                    <a:r>
                      <a:rPr lang="sr-Cyrl-RS" dirty="0" smtClean="0"/>
                      <a:t>6,</a:t>
                    </a:r>
                    <a:r>
                      <a:rPr lang="en-US" dirty="0" smtClean="0"/>
                      <a:t>30</a:t>
                    </a:r>
                    <a:r>
                      <a:rPr lang="sr-Cyrl-RS" dirty="0" smtClean="0"/>
                      <a:t>%</a:t>
                    </a:r>
                    <a:endParaRPr lang="sr-Cyrl-R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D87E-411E-A7EE-877B23681AA4}"/>
                </c:ext>
              </c:extLst>
            </c:dLbl>
            <c:dLbl>
              <c:idx val="6"/>
              <c:layout>
                <c:manualLayout>
                  <c:x val="-6.1633281972265025E-3"/>
                  <c:y val="-0.12862745098039213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капитални издаци
</a:t>
                    </a:r>
                    <a:r>
                      <a:rPr lang="en-US" dirty="0" smtClean="0"/>
                      <a:t>16,41</a:t>
                    </a:r>
                    <a:r>
                      <a:rPr lang="sr-Cyrl-RS" dirty="0" smtClean="0"/>
                      <a:t>%</a:t>
                    </a:r>
                    <a:endParaRPr lang="sr-Cyrl-R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D87E-411E-A7EE-877B23681AA4}"/>
                </c:ext>
              </c:extLst>
            </c:dLbl>
            <c:dLbl>
              <c:idx val="7"/>
              <c:layout>
                <c:manualLayout>
                  <c:x val="7.6014381099126865E-2"/>
                  <c:y val="-0.10980392156862746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средства резерве 
1,71%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D87E-411E-A7EE-877B23681AA4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izdaci'!$C$6:$C$13</c:f>
              <c:strCache>
                <c:ptCount val="8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</c:strCache>
            </c:strRef>
          </c:cat>
          <c:val>
            <c:numRef>
              <c:f>'Rashodi i izdaci'!$D$6:$D$13</c:f>
              <c:numCache>
                <c:formatCode>General</c:formatCode>
                <c:ptCount val="8"/>
                <c:pt idx="0">
                  <c:v>2000</c:v>
                </c:pt>
                <c:pt idx="1">
                  <c:v>1000</c:v>
                </c:pt>
                <c:pt idx="2">
                  <c:v>3000</c:v>
                </c:pt>
                <c:pt idx="3">
                  <c:v>400</c:v>
                </c:pt>
                <c:pt idx="4">
                  <c:v>500</c:v>
                </c:pt>
                <c:pt idx="5">
                  <c:v>60</c:v>
                </c:pt>
                <c:pt idx="6">
                  <c:v>1500</c:v>
                </c:pt>
                <c:pt idx="7">
                  <c:v>200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D87E-411E-A7EE-877B23681A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16"/>
          <c:y val="0.3758994708994709"/>
          <c:w val="0.40236148955495005"/>
          <c:h val="0.36484126984126986"/>
        </c:manualLayout>
      </c:layout>
      <c:pie3DChart>
        <c:varyColors val="1"/>
        <c:ser>
          <c:idx val="0"/>
          <c:order val="0"/>
          <c:explosion val="9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16-44F9-9B73-F924052B0F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16-44F9-9B73-F924052B0F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116-44F9-9B73-F924052B0F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116-44F9-9B73-F924052B0F5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116-44F9-9B73-F924052B0F5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116-44F9-9B73-F924052B0F5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116-44F9-9B73-F924052B0F5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116-44F9-9B73-F924052B0F5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D116-44F9-9B73-F924052B0F5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D116-44F9-9B73-F924052B0F5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D116-44F9-9B73-F924052B0F5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D116-44F9-9B73-F924052B0F5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D116-44F9-9B73-F924052B0F54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D116-44F9-9B73-F924052B0F54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D116-44F9-9B73-F924052B0F54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D116-44F9-9B73-F924052B0F54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D116-44F9-9B73-F924052B0F54}"/>
              </c:ext>
            </c:extLst>
          </c:dPt>
          <c:dLbls>
            <c:dLbl>
              <c:idx val="0"/>
              <c:layout>
                <c:manualLayout>
                  <c:x val="-7.2661217075386678E-3"/>
                  <c:y val="-0.1878306878306878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СТАНОВАЊЕ, УРБАНИЗАМ И ПРОСТОРНО ПЛАНИРАЊЕ
1,31%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116-44F9-9B73-F924052B0F54}"/>
                </c:ext>
              </c:extLst>
            </c:dLbl>
            <c:dLbl>
              <c:idx val="1"/>
              <c:layout>
                <c:manualLayout>
                  <c:x val="0.12170753860127158"/>
                  <c:y val="-0.28835978835978837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 КОМУНАЛНЕ ДЕЛАТНОСТИ 
</a:t>
                    </a:r>
                    <a:r>
                      <a:rPr lang="sr-Cyrl-RS" dirty="0" smtClean="0"/>
                      <a:t>4,58%</a:t>
                    </a:r>
                    <a:endParaRPr lang="sr-Cyrl-R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116-44F9-9B73-F924052B0F54}"/>
                </c:ext>
              </c:extLst>
            </c:dLbl>
            <c:dLbl>
              <c:idx val="2"/>
              <c:layout>
                <c:manualLayout>
                  <c:x val="0.15258855585831049"/>
                  <c:y val="-0.17195767195767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ЛОКАЛНИ ЕКОНОМСКИ РАЗВОЈ 
</a:t>
                    </a:r>
                    <a:r>
                      <a:rPr lang="sr-Cyrl-RS" dirty="0" smtClean="0"/>
                      <a:t>0,52%</a:t>
                    </a:r>
                    <a:endParaRPr lang="sr-Cyrl-R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D116-44F9-9B73-F924052B0F54}"/>
                </c:ext>
              </c:extLst>
            </c:dLbl>
            <c:dLbl>
              <c:idx val="3"/>
              <c:layout>
                <c:manualLayout>
                  <c:x val="0.15622161671207993"/>
                  <c:y val="-6.8783068783068779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РАЗВОЈ ТУРИЗМА
0%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D116-44F9-9B73-F924052B0F54}"/>
                </c:ext>
              </c:extLst>
            </c:dLbl>
            <c:dLbl>
              <c:idx val="4"/>
              <c:layout>
                <c:manualLayout>
                  <c:x val="0.10535876475930972"/>
                  <c:y val="1.058201058201058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ПОЉОПРИВРЕДА И РУРАЛНИ РАЗВОЈ
</a:t>
                    </a:r>
                    <a:r>
                      <a:rPr lang="ru-RU" dirty="0" smtClean="0"/>
                      <a:t>1,55%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D116-44F9-9B73-F924052B0F54}"/>
                </c:ext>
              </c:extLst>
            </c:dLbl>
            <c:dLbl>
              <c:idx val="5"/>
              <c:layout>
                <c:manualLayout>
                  <c:x val="5.8128973660308808E-2"/>
                  <c:y val="3.1746031746031744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 ЗАШТИТА ЖИВОТНЕ СРЕДИНЕ
</a:t>
                    </a:r>
                    <a:r>
                      <a:rPr lang="sr-Cyrl-RS" dirty="0" smtClean="0"/>
                      <a:t>2,52%</a:t>
                    </a:r>
                    <a:endParaRPr lang="sr-Cyrl-R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D116-44F9-9B73-F924052B0F54}"/>
                </c:ext>
              </c:extLst>
            </c:dLbl>
            <c:dLbl>
              <c:idx val="6"/>
              <c:layout>
                <c:manualLayout>
                  <c:x val="0.10899182561307902"/>
                  <c:y val="0.140211640211640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ОРГАНИЗАЦИЈА САОБРАЋАЈА И САОБРАЋАЈНА ИНФРАСТРУКТУРА
</a:t>
                    </a:r>
                    <a:r>
                      <a:rPr lang="ru-RU" dirty="0" smtClean="0"/>
                      <a:t>15,55%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D116-44F9-9B73-F924052B0F54}"/>
                </c:ext>
              </c:extLst>
            </c:dLbl>
            <c:dLbl>
              <c:idx val="7"/>
              <c:layout>
                <c:manualLayout>
                  <c:x val="-5.4495912806539508E-3"/>
                  <c:y val="0.1314262800483271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Предшколско васпитање и образовање
</a:t>
                    </a:r>
                    <a:r>
                      <a:rPr lang="ru-RU" dirty="0" smtClean="0"/>
                      <a:t>17,15%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D116-44F9-9B73-F924052B0F54}"/>
                </c:ext>
              </c:extLst>
            </c:dLbl>
            <c:dLbl>
              <c:idx val="8"/>
              <c:layout>
                <c:manualLayout>
                  <c:x val="-0.192552225249773"/>
                  <c:y val="0.1269841269841267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Основно образовање И ВАСПИТАЊЕ
</a:t>
                    </a:r>
                    <a:r>
                      <a:rPr lang="ru-RU" dirty="0" smtClean="0"/>
                      <a:t>7,96%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D116-44F9-9B73-F924052B0F54}"/>
                </c:ext>
              </c:extLst>
            </c:dLbl>
            <c:dLbl>
              <c:idx val="9"/>
              <c:layout>
                <c:manualLayout>
                  <c:x val="-0.23069936421435058"/>
                  <c:y val="0.1216931216931215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Средње образовање И ВАСПИТАЊЕ
</a:t>
                    </a:r>
                    <a:r>
                      <a:rPr lang="ru-RU" dirty="0" smtClean="0"/>
                      <a:t>1,88%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D116-44F9-9B73-F924052B0F54}"/>
                </c:ext>
              </c:extLst>
            </c:dLbl>
            <c:dLbl>
              <c:idx val="10"/>
              <c:layout>
                <c:manualLayout>
                  <c:x val="-0.22524977293369663"/>
                  <c:y val="5.555555555555555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СОЦИЈАЛНА И ДЕЧИЈА ЗАШТИТА 
</a:t>
                    </a:r>
                    <a:r>
                      <a:rPr lang="ru-RU" dirty="0" smtClean="0"/>
                      <a:t>4,32%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D116-44F9-9B73-F924052B0F54}"/>
                </c:ext>
              </c:extLst>
            </c:dLbl>
            <c:dLbl>
              <c:idx val="11"/>
              <c:layout>
                <c:manualLayout>
                  <c:x val="-0.17801998183469572"/>
                  <c:y val="7.9365079365079361E-3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ЗДРАВСТВЕНА ЗАШТИТА
0%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7-D116-44F9-9B73-F924052B0F54}"/>
                </c:ext>
              </c:extLst>
            </c:dLbl>
            <c:dLbl>
              <c:idx val="12"/>
              <c:layout>
                <c:manualLayout>
                  <c:x val="-0.16530426884650318"/>
                  <c:y val="-3.96825396825396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Развој културе и информисања
</a:t>
                    </a:r>
                    <a:r>
                      <a:rPr lang="ru-RU" dirty="0" smtClean="0"/>
                      <a:t>2,90%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9-D116-44F9-9B73-F924052B0F54}"/>
                </c:ext>
              </c:extLst>
            </c:dLbl>
            <c:dLbl>
              <c:idx val="13"/>
              <c:layout>
                <c:manualLayout>
                  <c:x val="-0.20708446866485014"/>
                  <c:y val="-1.851851851851856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Развој спорта и омладине
</a:t>
                    </a:r>
                    <a:r>
                      <a:rPr lang="ru-RU" dirty="0" smtClean="0"/>
                      <a:t>2,14%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B-D116-44F9-9B73-F924052B0F54}"/>
                </c:ext>
              </c:extLst>
            </c:dLbl>
            <c:dLbl>
              <c:idx val="14"/>
              <c:layout>
                <c:manualLayout>
                  <c:x val="-0.24704813805631246"/>
                  <c:y val="-0.1031746031746031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ОПШТЕ УСЛУГЕ ЛОКАЛНЕ САМОУПРАВЕ
</a:t>
                    </a:r>
                    <a:r>
                      <a:rPr lang="ru-RU" dirty="0" smtClean="0"/>
                      <a:t>33,04%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D-D116-44F9-9B73-F924052B0F54}"/>
                </c:ext>
              </c:extLst>
            </c:dLbl>
            <c:dLbl>
              <c:idx val="15"/>
              <c:layout>
                <c:manualLayout>
                  <c:x val="-0.11444141689373298"/>
                  <c:y val="-0.2169312169312169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ПОЛИТИЧКИ СИСТЕМ ЛОКАЛНЕ САМОУПРАВЕ
</a:t>
                    </a:r>
                    <a:r>
                      <a:rPr lang="ru-RU" dirty="0" smtClean="0"/>
                      <a:t>2,60%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F-D116-44F9-9B73-F924052B0F54}"/>
                </c:ext>
              </c:extLst>
            </c:dLbl>
            <c:dLbl>
              <c:idx val="16"/>
              <c:layout>
                <c:manualLayout>
                  <c:x val="3.4514078110808359E-2"/>
                  <c:y val="-0.198412698412698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ЕНЕРГЕТСКА ЕФИКАСНОСТ И ОБНОВЉИВИ ИЗВОРИ ЕНЕРГИЈЕ
</a:t>
                    </a:r>
                    <a:r>
                      <a:rPr lang="ru-RU" dirty="0" smtClean="0"/>
                      <a:t>1,98%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1-D116-44F9-9B73-F924052B0F54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Programi!$D$5:$D$21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Programi!$E$5:$E$21</c:f>
              <c:numCache>
                <c:formatCode>General</c:formatCode>
                <c:ptCount val="17"/>
                <c:pt idx="0">
                  <c:v>105</c:v>
                </c:pt>
                <c:pt idx="1">
                  <c:v>25</c:v>
                </c:pt>
                <c:pt idx="2">
                  <c:v>22</c:v>
                </c:pt>
                <c:pt idx="3">
                  <c:v>54</c:v>
                </c:pt>
                <c:pt idx="4">
                  <c:v>65</c:v>
                </c:pt>
                <c:pt idx="5">
                  <c:v>88</c:v>
                </c:pt>
                <c:pt idx="6">
                  <c:v>90</c:v>
                </c:pt>
                <c:pt idx="7">
                  <c:v>22</c:v>
                </c:pt>
                <c:pt idx="8">
                  <c:v>47</c:v>
                </c:pt>
                <c:pt idx="9">
                  <c:v>87</c:v>
                </c:pt>
                <c:pt idx="10">
                  <c:v>90</c:v>
                </c:pt>
                <c:pt idx="11">
                  <c:v>99</c:v>
                </c:pt>
                <c:pt idx="12">
                  <c:v>101</c:v>
                </c:pt>
                <c:pt idx="13">
                  <c:v>105</c:v>
                </c:pt>
                <c:pt idx="14">
                  <c:v>55</c:v>
                </c:pt>
                <c:pt idx="15">
                  <c:v>12</c:v>
                </c:pt>
                <c:pt idx="16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D116-44F9-9B73-F924052B0F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Председник општине</a:t>
          </a:r>
        </a:p>
        <a:p>
          <a:r>
            <a:rPr lang="sr-Cyrl-RS" sz="1600" dirty="0"/>
            <a:t>Општинско веће</a:t>
          </a:r>
        </a:p>
        <a:p>
          <a:r>
            <a:rPr lang="sr-Cyrl-RS" sz="1600" dirty="0"/>
            <a:t>Скупштина општине</a:t>
          </a:r>
        </a:p>
        <a:p>
          <a:r>
            <a:rPr lang="sr-Cyrl-RS" sz="1600" dirty="0"/>
            <a:t>Општинска управа</a:t>
          </a:r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Установе </a:t>
          </a:r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културе</a:t>
          </a:r>
          <a:endParaRPr lang="en-US" sz="1100" dirty="0" smtClean="0">
            <a:solidFill>
              <a:schemeClr val="accent1">
                <a:lumMod val="75000"/>
              </a:schemeClr>
            </a:solidFill>
          </a:endParaRPr>
        </a:p>
        <a:p>
          <a:r>
            <a:rPr lang="sr-Cyrl-BA" sz="1100" dirty="0" smtClean="0">
              <a:solidFill>
                <a:schemeClr val="accent1">
                  <a:lumMod val="75000"/>
                </a:schemeClr>
              </a:solidFill>
            </a:rPr>
            <a:t>Спортско-туристичка установа</a:t>
          </a:r>
          <a:endParaRPr lang="sr-Cyrl-RS" sz="1100" dirty="0">
            <a:solidFill>
              <a:schemeClr val="accent1">
                <a:lumMod val="75000"/>
              </a:schemeClr>
            </a:solidFill>
          </a:endParaRP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/>
            <a:t>Основне школе </a:t>
          </a:r>
        </a:p>
        <a:p>
          <a:r>
            <a:rPr lang="sr-Cyrl-RS" sz="1200" dirty="0"/>
            <a:t>Средње школе</a:t>
          </a:r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sr-Latn-R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sr-Latn-R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30254">
        <dgm:presLayoutVars>
          <dgm:chMax val="0"/>
          <dgm:chPref val="0"/>
        </dgm:presLayoutVars>
      </dgm:prSet>
      <dgm:spPr/>
      <dgm:t>
        <a:bodyPr/>
        <a:lstStyle/>
        <a:p>
          <a:endParaRPr lang="sr-Latn-R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sr-Latn-R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</a:t>
          </a:r>
          <a:r>
            <a:rPr lang="sr-Cyrl-RS" sz="1400" dirty="0" smtClean="0"/>
            <a:t>2023.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sr-Latn-R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sr-Latn-R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sr-Latn-R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sr-Latn-R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sr-Latn-R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sr-Latn-R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sr-Latn-R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sr-Latn-R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sr-Latn-R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sr-Latn-R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sz="1300" dirty="0">
              <a:solidFill>
                <a:schemeClr val="tx1"/>
              </a:solidFill>
            </a:rPr>
            <a:t>Средства из осталих извора </a:t>
          </a:r>
          <a:r>
            <a:rPr lang="sr-Cyrl-RS" sz="1300" dirty="0" smtClean="0">
              <a:solidFill>
                <a:schemeClr val="tx1"/>
              </a:solidFill>
            </a:rPr>
            <a:t>15.404.165,00</a:t>
          </a:r>
          <a:endParaRPr lang="en-US" sz="1000" dirty="0">
            <a:solidFill>
              <a:schemeClr val="tx1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1F884CF4-1E4C-423F-AE7B-0BAC3D97360D}">
      <dgm:prSet/>
      <dgm:spPr>
        <a:solidFill>
          <a:srgbClr val="FFC000"/>
        </a:solidFill>
      </dgm:spPr>
      <dgm:t>
        <a:bodyPr/>
        <a:lstStyle/>
        <a:p>
          <a:r>
            <a:rPr lang="sr-Cyrl-RS" b="1" dirty="0">
              <a:solidFill>
                <a:schemeClr val="tx1"/>
              </a:solidFill>
            </a:rPr>
            <a:t>Средства из буџета </a:t>
          </a:r>
          <a:r>
            <a:rPr lang="sr-Cyrl-RS" b="1" dirty="0" smtClean="0">
              <a:solidFill>
                <a:schemeClr val="tx1"/>
              </a:solidFill>
            </a:rPr>
            <a:t>општине  667.790.907,00</a:t>
          </a:r>
          <a:endParaRPr lang="en-US" b="1" dirty="0">
            <a:solidFill>
              <a:schemeClr val="tx1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258C614E-C25D-47E8-BC69-ECC42BFEC5CC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sr-Cyrl-RS" dirty="0">
              <a:solidFill>
                <a:schemeClr val="tx1"/>
              </a:solidFill>
            </a:rPr>
            <a:t>Пренета средства из ранијих година </a:t>
          </a:r>
          <a:r>
            <a:rPr lang="sr-Cyrl-RS" dirty="0" smtClean="0">
              <a:solidFill>
                <a:schemeClr val="tx1"/>
              </a:solidFill>
            </a:rPr>
            <a:t>22.102.718,00 </a:t>
          </a:r>
          <a:endParaRPr lang="en-US" dirty="0">
            <a:solidFill>
              <a:schemeClr val="tx1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092009B7-2960-442B-A6FB-0D8F25F4F5CA}">
      <dgm:prSet custT="1"/>
      <dgm:spPr>
        <a:solidFill>
          <a:srgbClr val="92D050"/>
        </a:solidFill>
      </dgm:spPr>
      <dgm:t>
        <a:bodyPr/>
        <a:lstStyle/>
        <a:p>
          <a:r>
            <a:rPr lang="sr-Cyrl-RS" sz="1000" dirty="0">
              <a:solidFill>
                <a:schemeClr val="tx1"/>
              </a:solidFill>
            </a:rPr>
            <a:t>Укупан буџет града </a:t>
          </a:r>
          <a:r>
            <a:rPr lang="sr-Cyrl-RS" sz="1000" dirty="0" smtClean="0">
              <a:solidFill>
                <a:schemeClr val="tx1"/>
              </a:solidFill>
            </a:rPr>
            <a:t>705.297.790</a:t>
          </a:r>
          <a:r>
            <a:rPr lang="en-US" sz="1100" dirty="0" smtClean="0">
              <a:solidFill>
                <a:schemeClr val="tx1"/>
              </a:solidFill>
            </a:rPr>
            <a:t>,00</a:t>
          </a:r>
          <a:endParaRPr lang="en-US" sz="1100" dirty="0">
            <a:solidFill>
              <a:schemeClr val="tx1"/>
            </a:solidFill>
          </a:endParaRPr>
        </a:p>
      </dgm:t>
    </dgm:pt>
    <dgm:pt modelId="{9B9E4606-8918-432D-AF17-F974BFE575C6}" type="parTrans" cxnId="{521ED7ED-3B46-4CE8-992A-CAB92204B1C6}">
      <dgm:prSet/>
      <dgm:spPr/>
      <dgm:t>
        <a:bodyPr/>
        <a:lstStyle/>
        <a:p>
          <a:endParaRPr lang="en-US"/>
        </a:p>
      </dgm:t>
    </dgm:pt>
    <dgm:pt modelId="{15C2B52E-4F55-4082-BB1C-94031D560EB4}" type="sibTrans" cxnId="{521ED7ED-3B46-4CE8-992A-CAB92204B1C6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sr-Latn-R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sr-Latn-R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96115" custScaleY="96476" custLinFactNeighborX="-19832" custLinFactNeighborY="-2030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409B09D3-4DF0-4A67-B116-C3B0CE10042E}" type="pres">
      <dgm:prSet presAssocID="{097825AB-8F2B-4EF3-ABE1-7DCEF8027B99}" presName="spacerL" presStyleCnt="0"/>
      <dgm:spPr/>
    </dgm:pt>
    <dgm:pt modelId="{87C2FC52-975B-4E62-B5E0-1AB7C844E900}" type="pres">
      <dgm:prSet presAssocID="{097825AB-8F2B-4EF3-ABE1-7DCEF8027B99}" presName="sibTrans" presStyleLbl="sibTrans2D1" presStyleIdx="2" presStyleCnt="3"/>
      <dgm:spPr/>
      <dgm:t>
        <a:bodyPr/>
        <a:lstStyle/>
        <a:p>
          <a:endParaRPr lang="sr-Latn-RS"/>
        </a:p>
      </dgm:t>
    </dgm:pt>
    <dgm:pt modelId="{B01A7D7F-4B49-41A1-BC20-5B8B2DC888CB}" type="pres">
      <dgm:prSet presAssocID="{097825AB-8F2B-4EF3-ABE1-7DCEF8027B99}" presName="spacerR" presStyleCnt="0"/>
      <dgm:spPr/>
    </dgm:pt>
    <dgm:pt modelId="{2DB98FF9-EDB5-4EEE-AFA3-A57C7337F497}" type="pres">
      <dgm:prSet presAssocID="{092009B7-2960-442B-A6FB-0D8F25F4F5CA}" presName="node" presStyleLbl="node1" presStyleIdx="3" presStyleCnt="4" custScaleX="120163" custScaleY="9747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4AD3BF7C-9486-4F6F-9899-32B240DDA0E4}" type="presOf" srcId="{097825AB-8F2B-4EF3-ABE1-7DCEF8027B99}" destId="{87C2FC52-975B-4E62-B5E0-1AB7C844E900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20F83DCD-3158-453F-967C-EBC1245F7DD9}" type="presOf" srcId="{092009B7-2960-442B-A6FB-0D8F25F4F5CA}" destId="{2DB98FF9-EDB5-4EEE-AFA3-A57C7337F497}" srcOrd="0" destOrd="0" presId="urn:microsoft.com/office/officeart/2005/8/layout/equation1"/>
    <dgm:cxn modelId="{521ED7ED-3B46-4CE8-992A-CAB92204B1C6}" srcId="{028ECFAC-63B3-40F0-9E03-B31D365E432C}" destId="{092009B7-2960-442B-A6FB-0D8F25F4F5CA}" srcOrd="3" destOrd="0" parTransId="{9B9E4606-8918-432D-AF17-F974BFE575C6}" sibTransId="{15C2B52E-4F55-4082-BB1C-94031D560EB4}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C76D8E36-7B23-43F0-9C45-92FEB6EDD91E}" type="presParOf" srcId="{688A0EC4-0F6D-4987-959D-CA5F27B3CF24}" destId="{409B09D3-4DF0-4A67-B116-C3B0CE10042E}" srcOrd="9" destOrd="0" presId="urn:microsoft.com/office/officeart/2005/8/layout/equation1"/>
    <dgm:cxn modelId="{5746382A-B224-4354-8E78-8AA20095070E}" type="presParOf" srcId="{688A0EC4-0F6D-4987-959D-CA5F27B3CF24}" destId="{87C2FC52-975B-4E62-B5E0-1AB7C844E900}" srcOrd="10" destOrd="0" presId="urn:microsoft.com/office/officeart/2005/8/layout/equation1"/>
    <dgm:cxn modelId="{7E6443D3-75AF-4CD4-ADB4-3F5DEC67A706}" type="presParOf" srcId="{688A0EC4-0F6D-4987-959D-CA5F27B3CF24}" destId="{B01A7D7F-4B49-41A1-BC20-5B8B2DC888CB}" srcOrd="11" destOrd="0" presId="urn:microsoft.com/office/officeart/2005/8/layout/equation1"/>
    <dgm:cxn modelId="{2EA15DB9-4691-4655-BBAA-3AC0D32206B3}" type="presParOf" srcId="{688A0EC4-0F6D-4987-959D-CA5F27B3CF24}" destId="{2DB98FF9-EDB5-4EEE-AFA3-A57C7337F497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r>
            <a:rPr lang="sr-Cyrl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кршења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града.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градова. Примања од продаје финансијске имовине  представљају приливе по основу продаје домаћих акција и осталог капитала у корист нивоа градова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града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D90891A-5CA6-46E0-9B94-066929D862D5}" type="presOf" srcId="{28888755-727E-436B-B2F2-DA7896544A65}" destId="{9312B733-3AEB-49F6-8245-08553BA2949B}" srcOrd="0" destOrd="0" presId="urn:diagrams.loki3.com/BracketList"/>
    <dgm:cxn modelId="{53E397A2-7CAD-4A4C-ABDE-885D92961EB2}" type="presOf" srcId="{FE2BA0E8-81AC-463B-B498-EF464F5BCE06}" destId="{9893D59A-7FEC-486D-89C4-D28135F6121C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F06063E2-D018-4F42-A342-274E0902DE34}" type="presOf" srcId="{A22D28D0-C0EE-4FAC-9411-A8A4995FB17B}" destId="{B43D6F8D-5103-4DCA-8971-053A6B7A987B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C1188A4E-FB96-4E8F-9307-7C6CDB28AD6E}" type="presOf" srcId="{4B4A2A45-FFA7-47F5-A99D-A2DFD7698107}" destId="{9A05939C-6B40-4C32-897A-4A6DC3E71E5B}" srcOrd="0" destOrd="0" presId="urn:diagrams.loki3.com/BracketList"/>
    <dgm:cxn modelId="{E9154DB6-8B71-4C47-A778-19BA49538396}" type="presOf" srcId="{92FD0664-EE76-4121-BE7B-68FC1EE5F4D7}" destId="{C6BA9D27-2D60-4BA7-98A9-E18E57FDB6CB}" srcOrd="0" destOrd="0" presId="urn:diagrams.loki3.com/BracketList"/>
    <dgm:cxn modelId="{28FEEFA5-6DE3-40CA-B954-F6DBC6F9FAD9}" type="presOf" srcId="{26EF48C7-6381-4355-B03F-DD441AE957C7}" destId="{EFAACCF6-3A6A-4536-89B0-F0A7C44F6BE1}" srcOrd="0" destOrd="0" presId="urn:diagrams.loki3.com/BracketList"/>
    <dgm:cxn modelId="{1021894C-289A-4B28-BA0D-6767C27230B8}" type="presOf" srcId="{D45E583C-4AAD-40D2-9D24-9A0A68141567}" destId="{7BB6658A-32E0-42C7-B82A-240BF45CF27D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07D637A-714A-406B-993E-0E5A5B39956B}" type="presOf" srcId="{E1B79EE1-1157-4302-AB0B-8FEDC81165FD}" destId="{F40D94EA-52E0-4740-A924-EAF350BDF213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87FAF999-9E08-4A6A-A6D7-11D7E30AC118}" type="presOf" srcId="{EEA47F19-311D-44B3-AAA4-35C98BD4844B}" destId="{EFEB1020-9C17-48DC-BBE0-54FA743F9F75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sr-Cyrl-RS" dirty="0" smtClean="0"/>
            <a:t>705.297.790</a:t>
          </a:r>
          <a:r>
            <a:rPr lang="en-US" dirty="0" smtClean="0">
              <a:solidFill>
                <a:schemeClr val="tx1"/>
              </a:solidFill>
            </a:rPr>
            <a:t>,00</a:t>
          </a:r>
          <a:r>
            <a:rPr lang="sr-Cyrl-RS" dirty="0" smtClean="0">
              <a:solidFill>
                <a:schemeClr val="tx1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пореза  </a:t>
          </a:r>
          <a:r>
            <a:rPr lang="sr-Cyrl-RS" dirty="0" smtClean="0"/>
            <a:t>499.358.235</a:t>
          </a:r>
          <a:r>
            <a:rPr lang="en-US" dirty="0" smtClean="0">
              <a:solidFill>
                <a:schemeClr val="tx1"/>
              </a:solidFill>
            </a:rPr>
            <a:t>,00</a:t>
          </a:r>
          <a:r>
            <a:rPr lang="sr-Cyrl-RS" dirty="0" smtClean="0">
              <a:solidFill>
                <a:schemeClr val="tx1"/>
              </a:solidFill>
            </a:rPr>
            <a:t> </a:t>
          </a:r>
          <a:r>
            <a:rPr lang="sr-Cyrl-RS" dirty="0" smtClean="0"/>
            <a:t>    </a:t>
          </a:r>
          <a:r>
            <a:rPr lang="sr-Cyrl-RS" dirty="0"/>
            <a:t>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Трансфери </a:t>
          </a:r>
          <a:r>
            <a:rPr lang="en-US" dirty="0" smtClean="0">
              <a:solidFill>
                <a:schemeClr val="tx1"/>
              </a:solidFill>
            </a:rPr>
            <a:t>97.</a:t>
          </a:r>
          <a:r>
            <a:rPr lang="sr-Cyrl-BA" dirty="0" smtClean="0">
              <a:solidFill>
                <a:schemeClr val="tx1"/>
              </a:solidFill>
            </a:rPr>
            <a:t>686.837</a:t>
          </a:r>
          <a:r>
            <a:rPr lang="en-US" dirty="0" smtClean="0">
              <a:solidFill>
                <a:schemeClr val="tx1"/>
              </a:solidFill>
            </a:rPr>
            <a:t>,00</a:t>
          </a:r>
          <a:r>
            <a:rPr lang="sr-Latn-RS" dirty="0" smtClean="0">
              <a:solidFill>
                <a:schemeClr val="tx1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Други приходи  </a:t>
          </a:r>
          <a:r>
            <a:rPr lang="sr-Cyrl-RS" dirty="0" smtClean="0"/>
            <a:t>84.990.000,00</a:t>
          </a:r>
          <a:r>
            <a:rPr lang="en-US" dirty="0" smtClean="0">
              <a:solidFill>
                <a:srgbClr val="FF0000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/>
            <a:t>Примања од продаје нефинансијске имовине  </a:t>
          </a:r>
          <a:r>
            <a:rPr lang="sr-Cyrl-RS" dirty="0" smtClean="0"/>
            <a:t>1.160</a:t>
          </a:r>
          <a:r>
            <a:rPr lang="en-US" dirty="0" smtClean="0">
              <a:solidFill>
                <a:schemeClr val="tx1"/>
              </a:solidFill>
            </a:rPr>
            <a:t>.000,00</a:t>
          </a:r>
          <a:r>
            <a:rPr lang="sr-Cyrl-RS" dirty="0" smtClean="0">
              <a:solidFill>
                <a:schemeClr val="tx1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/>
            <a:t>Примања од продаје финансијске имовине  </a:t>
          </a:r>
          <a:r>
            <a:rPr lang="en-US" dirty="0">
              <a:solidFill>
                <a:schemeClr val="tx1"/>
              </a:solidFill>
            </a:rPr>
            <a:t>0,00</a:t>
          </a:r>
          <a:r>
            <a:rPr lang="en-US" dirty="0">
              <a:solidFill>
                <a:srgbClr val="FF0000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ранијих година</a:t>
          </a:r>
          <a:r>
            <a:rPr lang="sr-Latn-RS" sz="1000" dirty="0"/>
            <a:t> </a:t>
          </a:r>
          <a:r>
            <a:rPr lang="en-US" sz="1000" dirty="0" smtClean="0">
              <a:solidFill>
                <a:schemeClr val="tx1"/>
              </a:solidFill>
            </a:rPr>
            <a:t>22.</a:t>
          </a:r>
          <a:r>
            <a:rPr lang="sr-Cyrl-BA" sz="1000" dirty="0" smtClean="0">
              <a:solidFill>
                <a:schemeClr val="tx1"/>
              </a:solidFill>
            </a:rPr>
            <a:t>102.718,00</a:t>
          </a:r>
          <a:r>
            <a:rPr lang="en-US" sz="1000" dirty="0" smtClean="0">
              <a:solidFill>
                <a:schemeClr val="tx1"/>
              </a:solidFill>
            </a:rPr>
            <a:t> </a:t>
          </a:r>
          <a:r>
            <a:rPr lang="sr-Cyrl-RS" sz="1000" dirty="0">
              <a:solidFill>
                <a:schemeClr val="tx1"/>
              </a:solidFill>
            </a:rPr>
            <a:t>динара</a:t>
          </a:r>
          <a:endParaRPr lang="en-US" sz="1000" dirty="0">
            <a:solidFill>
              <a:schemeClr val="tx1"/>
            </a:solidFill>
          </a:endParaRPr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  <dgm:t>
        <a:bodyPr/>
        <a:lstStyle/>
        <a:p>
          <a:endParaRPr lang="sr-Latn-RS"/>
        </a:p>
      </dgm:t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913F8910-4C80-476B-BB1A-84CDC766C5E5}" type="presOf" srcId="{EEA47F19-311D-44B3-AAA4-35C98BD4844B}" destId="{EFEB1020-9C17-48DC-BBE0-54FA743F9F75}" srcOrd="0" destOrd="0" presId="urn:diagrams.loki3.com/BracketList"/>
    <dgm:cxn modelId="{EC0075EB-3DC2-4074-AA80-170858192B86}" type="presOf" srcId="{28888755-727E-436B-B2F2-DA7896544A65}" destId="{9312B733-3AEB-49F6-8245-08553BA2949B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4A72B881-7734-4A48-B974-4165271D16B3}" type="presOf" srcId="{A22D28D0-C0EE-4FAC-9411-A8A4995FB17B}" destId="{B43D6F8D-5103-4DCA-8971-053A6B7A987B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1EC38B43-666B-4E38-81B7-8A080ED8DA87}" type="presOf" srcId="{0C844461-76DE-4FEA-A87D-23440AD6FC2E}" destId="{C6144CDB-22C1-4337-9F95-C3A522A707D1}" srcOrd="0" destOrd="0" presId="urn:diagrams.loki3.com/BracketList"/>
    <dgm:cxn modelId="{C314BF9B-D2C0-49FD-8192-2D4E8F24E524}" type="presOf" srcId="{E1B79EE1-1157-4302-AB0B-8FEDC81165FD}" destId="{F40D94EA-52E0-4740-A924-EAF350BDF213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125639C7-B690-4F53-A1C9-BB18BE26EFFF}" type="presOf" srcId="{FE2BA0E8-81AC-463B-B498-EF464F5BCE06}" destId="{9893D59A-7FEC-486D-89C4-D28135F6121C}" srcOrd="0" destOrd="0" presId="urn:diagrams.loki3.com/BracketList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E8F8E3A6-DE2E-43A3-A54F-79C8F4CD16F2}" type="presOf" srcId="{92FD0664-EE76-4121-BE7B-68FC1EE5F4D7}" destId="{C6BA9D27-2D60-4BA7-98A9-E18E57FDB6CB}" srcOrd="0" destOrd="0" presId="urn:diagrams.loki3.com/BracketList"/>
    <dgm:cxn modelId="{1A66DD3E-AD41-4FBE-A90F-6733EF188F32}" type="presOf" srcId="{26EF48C7-6381-4355-B03F-DD441AE957C7}" destId="{EFAACCF6-3A6A-4536-89B0-F0A7C44F6BE1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CAC21658-3423-481C-AF27-E9996CB921F1}" type="presOf" srcId="{D45E583C-4AAD-40D2-9D24-9A0A68141567}" destId="{7BB6658A-32E0-42C7-B82A-240BF45CF27D}" srcOrd="0" destOrd="0" presId="urn:diagrams.loki3.com/BracketList"/>
    <dgm:cxn modelId="{6CADC6AF-E4D1-4118-B6AD-2936E20B24E4}" type="presOf" srcId="{E1AD8724-28DC-48C5-B75E-B0D1F33E6279}" destId="{939B76D1-BB33-4E50-9ECD-839FB5787B9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592F709B-0D71-4665-94FE-FCFCC1F99F37}" type="presOf" srcId="{48096665-F98A-4372-9642-AA104F5D458A}" destId="{B471A916-B6F4-4017-A447-E2C98CEE19B9}" srcOrd="0" destOrd="0" presId="urn:diagrams.loki3.com/BracketList"/>
    <dgm:cxn modelId="{45E7555C-A21A-4EDC-9BCD-7FDE66998A88}" type="presOf" srcId="{4B4A2A45-FFA7-47F5-A99D-A2DFD7698107}" destId="{9A05939C-6B40-4C32-897A-4A6DC3E71E5B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tx1"/>
              </a:solidFill>
            </a:rPr>
            <a:t>Укупни расходи и издаци </a:t>
          </a:r>
          <a:r>
            <a:rPr lang="sr-Cyrl-RS" b="1" dirty="0" smtClean="0">
              <a:solidFill>
                <a:schemeClr val="tx1"/>
              </a:solidFill>
            </a:rPr>
            <a:t>705.297.790,00</a:t>
          </a:r>
          <a:endParaRPr lang="en-US" b="1" dirty="0">
            <a:solidFill>
              <a:schemeClr val="tx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Коришћење роба и услуга </a:t>
          </a:r>
          <a:r>
            <a:rPr lang="en-US" b="1" dirty="0" smtClean="0">
              <a:solidFill>
                <a:schemeClr val="tx1"/>
              </a:solidFill>
            </a:rPr>
            <a:t>211.390.943,89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>
              <a:solidFill>
                <a:schemeClr val="tx1"/>
              </a:solidFill>
            </a:rPr>
            <a:t>динара</a:t>
          </a:r>
          <a:endParaRPr lang="en-US" b="1" dirty="0">
            <a:solidFill>
              <a:schemeClr val="tx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b="1" dirty="0">
              <a:solidFill>
                <a:schemeClr val="tx1"/>
              </a:solidFill>
            </a:rPr>
            <a:t>Субвенције </a:t>
          </a:r>
          <a:r>
            <a:rPr lang="sr-Cyrl-RS" b="1" dirty="0" smtClean="0">
              <a:solidFill>
                <a:schemeClr val="tx1"/>
              </a:solidFill>
            </a:rPr>
            <a:t>20.195..</a:t>
          </a:r>
          <a:r>
            <a:rPr lang="sr-Cyrl-RS" b="1" dirty="0">
              <a:solidFill>
                <a:schemeClr val="tx1"/>
              </a:solidFill>
            </a:rPr>
            <a:t>000,00динара</a:t>
          </a:r>
          <a:endParaRPr lang="en-US" b="1" dirty="0">
            <a:solidFill>
              <a:schemeClr val="tx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b="1" dirty="0">
              <a:solidFill>
                <a:schemeClr val="tx1"/>
              </a:solidFill>
            </a:rPr>
            <a:t>Капитални издаци </a:t>
          </a:r>
          <a:r>
            <a:rPr lang="sr-Cyrl-RS" b="1" dirty="0" smtClean="0">
              <a:solidFill>
                <a:schemeClr val="tx1"/>
              </a:solidFill>
            </a:rPr>
            <a:t>1</a:t>
          </a:r>
          <a:r>
            <a:rPr lang="en-US" b="1" dirty="0" smtClean="0">
              <a:solidFill>
                <a:schemeClr val="tx1"/>
              </a:solidFill>
            </a:rPr>
            <a:t>15.764..821,00</a:t>
          </a:r>
          <a:r>
            <a:rPr lang="sr-Cyrl-RS" b="1" dirty="0" smtClean="0">
              <a:solidFill>
                <a:schemeClr val="tx1"/>
              </a:solidFill>
            </a:rPr>
            <a:t> </a:t>
          </a:r>
          <a:r>
            <a:rPr lang="sr-Cyrl-RS" b="1" dirty="0">
              <a:solidFill>
                <a:schemeClr val="tx1"/>
              </a:solidFill>
            </a:rPr>
            <a:t>динара</a:t>
          </a:r>
          <a:endParaRPr lang="en-US" b="1" dirty="0">
            <a:solidFill>
              <a:schemeClr val="tx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b="1" dirty="0">
              <a:solidFill>
                <a:schemeClr val="tx1"/>
              </a:solidFill>
            </a:rPr>
            <a:t>Расходи за запослене </a:t>
          </a:r>
          <a:r>
            <a:rPr lang="sr-Cyrl-RS" b="1" dirty="0" smtClean="0">
              <a:solidFill>
                <a:schemeClr val="tx1"/>
              </a:solidFill>
            </a:rPr>
            <a:t>184.298.</a:t>
          </a:r>
          <a:r>
            <a:rPr lang="en-US" b="1" dirty="0" smtClean="0">
              <a:solidFill>
                <a:schemeClr val="tx1"/>
              </a:solidFill>
            </a:rPr>
            <a:t>.619,00</a:t>
          </a:r>
          <a:r>
            <a:rPr lang="sr-Cyrl-RS" b="1" dirty="0" smtClean="0">
              <a:solidFill>
                <a:schemeClr val="tx1"/>
              </a:solidFill>
            </a:rPr>
            <a:t>динара</a:t>
          </a:r>
          <a:endParaRPr lang="en-US" b="1" dirty="0">
            <a:solidFill>
              <a:schemeClr val="tx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b="1" dirty="0">
              <a:solidFill>
                <a:schemeClr val="tx1"/>
              </a:solidFill>
            </a:rPr>
            <a:t>Социјална помоћ </a:t>
          </a:r>
          <a:r>
            <a:rPr lang="sr-Cyrl-RS" b="1" dirty="0" smtClean="0">
              <a:solidFill>
                <a:schemeClr val="tx1"/>
              </a:solidFill>
            </a:rPr>
            <a:t>21.132.718,00динара</a:t>
          </a:r>
          <a:endParaRPr lang="en-US" b="1" dirty="0">
            <a:solidFill>
              <a:schemeClr val="tx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b="1" dirty="0">
              <a:solidFill>
                <a:schemeClr val="tx1"/>
              </a:solidFill>
            </a:rPr>
            <a:t>Дотације и трансфери </a:t>
          </a:r>
          <a:r>
            <a:rPr lang="sr-Cyrl-RS" b="1" dirty="0" smtClean="0">
              <a:solidFill>
                <a:schemeClr val="tx1"/>
              </a:solidFill>
            </a:rPr>
            <a:t>97.786.837,00 </a:t>
          </a:r>
          <a:r>
            <a:rPr lang="sr-Cyrl-RS" b="1" dirty="0">
              <a:solidFill>
                <a:schemeClr val="tx1"/>
              </a:solidFill>
            </a:rPr>
            <a:t>динара</a:t>
          </a:r>
          <a:endParaRPr lang="en-US" b="1" dirty="0">
            <a:solidFill>
              <a:schemeClr val="tx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b="1" dirty="0">
              <a:solidFill>
                <a:schemeClr val="tx1"/>
              </a:solidFill>
            </a:rPr>
            <a:t>Остали расходи  </a:t>
          </a:r>
          <a:r>
            <a:rPr lang="sr-Cyrl-RS" b="1" dirty="0" smtClean="0">
              <a:solidFill>
                <a:schemeClr val="tx1"/>
              </a:solidFill>
            </a:rPr>
            <a:t>44.428.851,11 </a:t>
          </a:r>
          <a:r>
            <a:rPr lang="sr-Cyrl-RS" b="1" dirty="0">
              <a:solidFill>
                <a:schemeClr val="tx1"/>
              </a:solidFill>
            </a:rPr>
            <a:t>динара</a:t>
          </a:r>
          <a:endParaRPr lang="en-US" b="1" dirty="0">
            <a:solidFill>
              <a:schemeClr val="tx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b="1" dirty="0">
              <a:solidFill>
                <a:schemeClr val="tx1"/>
              </a:solidFill>
            </a:rPr>
            <a:t>Средства резерве 10.300.000,00 динара</a:t>
          </a:r>
          <a:endParaRPr lang="en-US" b="1" dirty="0">
            <a:solidFill>
              <a:schemeClr val="tx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  <dgm:t>
        <a:bodyPr/>
        <a:lstStyle/>
        <a:p>
          <a:endParaRPr lang="sr-Latn-RS"/>
        </a:p>
      </dgm:t>
    </dgm:pt>
    <dgm:pt modelId="{73F305AC-CFDC-45B1-8AB8-6FABD1C99179}" type="pres">
      <dgm:prSet presAssocID="{A7091EAC-498C-4E8C-B46B-331B042A0C75}" presName="node" presStyleLbl="node1" presStyleIdx="0" presStyleCnt="8" custScaleX="141131" custScaleY="14091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8"/>
      <dgm:spPr/>
      <dgm:t>
        <a:bodyPr/>
        <a:lstStyle/>
        <a:p>
          <a:endParaRPr lang="sr-Latn-RS"/>
        </a:p>
      </dgm:t>
    </dgm:pt>
    <dgm:pt modelId="{A14630AA-C1BD-4A7E-B665-0A7C9B6C19C9}" type="pres">
      <dgm:prSet presAssocID="{3FA5C700-C8EE-4CAC-8DA0-0BA7CA952C72}" presName="node" presStyleLbl="node1" presStyleIdx="1" presStyleCnt="8" custScaleX="131953" custScaleY="12996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8"/>
      <dgm:spPr/>
      <dgm:t>
        <a:bodyPr/>
        <a:lstStyle/>
        <a:p>
          <a:endParaRPr lang="sr-Latn-RS"/>
        </a:p>
      </dgm:t>
    </dgm:pt>
    <dgm:pt modelId="{E43F7264-94BE-4E7E-8A98-A0D70BB3AF06}" type="pres">
      <dgm:prSet presAssocID="{4746DA87-483C-4B84-9A22-BC58F96CB23A}" presName="node" presStyleLbl="node1" presStyleIdx="2" presStyleCnt="8" custScaleX="121003" custScaleY="11920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8"/>
      <dgm:spPr/>
      <dgm:t>
        <a:bodyPr/>
        <a:lstStyle/>
        <a:p>
          <a:endParaRPr lang="sr-Latn-RS"/>
        </a:p>
      </dgm:t>
    </dgm:pt>
    <dgm:pt modelId="{115526CD-270E-4C52-A164-15F2B6F9FE39}" type="pres">
      <dgm:prSet presAssocID="{8329AE49-ECD5-4C13-B90F-CA83B6E6F994}" presName="node" presStyleLbl="node1" presStyleIdx="3" presStyleCnt="8" custScaleX="120594" custScaleY="11631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8"/>
      <dgm:spPr/>
      <dgm:t>
        <a:bodyPr/>
        <a:lstStyle/>
        <a:p>
          <a:endParaRPr lang="sr-Latn-RS"/>
        </a:p>
      </dgm:t>
    </dgm:pt>
    <dgm:pt modelId="{5101AD7C-EA94-402A-A388-0FD916639D60}" type="pres">
      <dgm:prSet presAssocID="{9C6F0069-43DC-402D-BD84-1006528FCE04}" presName="node" presStyleLbl="node1" presStyleIdx="4" presStyleCnt="8" custScaleX="117384" custScaleY="118966" custRadScaleRad="98874" custRadScaleInc="-5820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8"/>
      <dgm:spPr/>
      <dgm:t>
        <a:bodyPr/>
        <a:lstStyle/>
        <a:p>
          <a:endParaRPr lang="sr-Latn-RS"/>
        </a:p>
      </dgm:t>
    </dgm:pt>
    <dgm:pt modelId="{D19ADD6D-9F0A-4766-B637-BB2D5495A9BB}" type="pres">
      <dgm:prSet presAssocID="{ED01A515-5448-4A3E-A2EC-575448D0F5AA}" presName="node" presStyleLbl="node1" presStyleIdx="5" presStyleCnt="8" custScaleX="113767" custScaleY="11631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8"/>
      <dgm:spPr/>
      <dgm:t>
        <a:bodyPr/>
        <a:lstStyle/>
        <a:p>
          <a:endParaRPr lang="sr-Latn-RS"/>
        </a:p>
      </dgm:t>
    </dgm:pt>
    <dgm:pt modelId="{4F05B281-B6DB-45BB-A427-1BF92AADC139}" type="pres">
      <dgm:prSet presAssocID="{AE26BF5A-34A6-4192-8BEA-D9ECFB941642}" presName="node" presStyleLbl="node1" presStyleIdx="6" presStyleCnt="8" custScaleX="112359" custScaleY="125494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8"/>
      <dgm:spPr/>
      <dgm:t>
        <a:bodyPr/>
        <a:lstStyle/>
        <a:p>
          <a:endParaRPr lang="sr-Latn-RS"/>
        </a:p>
      </dgm:t>
    </dgm:pt>
    <dgm:pt modelId="{2D6C03BD-4023-431E-84F6-C080A9961C8A}" type="pres">
      <dgm:prSet presAssocID="{91651A17-950C-49EC-8C35-2517548AE9E6}" presName="node" presStyleLbl="node1" presStyleIdx="7" presStyleCnt="8" custScaleX="134628" custScaleY="131362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8"/>
      <dgm:spPr/>
      <dgm:t>
        <a:bodyPr/>
        <a:lstStyle/>
        <a:p>
          <a:endParaRPr lang="sr-Latn-RS"/>
        </a:p>
      </dgm:t>
    </dgm:pt>
  </dgm:ptLst>
  <dgm:cxnLst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269767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Председник општине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Општинско веће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Скупштина општине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Општинска управа</a:t>
          </a:r>
        </a:p>
      </dsp:txBody>
      <dsp:txXfrm>
        <a:off x="1749792" y="746778"/>
        <a:ext cx="2317769" cy="2317718"/>
      </dsp:txXfrm>
    </dsp:sp>
    <dsp:sp modelId="{6AE34D3E-FD5D-4402-89AF-BF559D3EC92D}">
      <dsp:nvSpPr>
        <dsp:cNvPr id="0" name=""/>
        <dsp:cNvSpPr/>
      </dsp:nvSpPr>
      <dsp:spPr>
        <a:xfrm>
          <a:off x="3140020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276826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58508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495417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351807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519703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120061" y="656851"/>
          <a:ext cx="2063988" cy="17351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Установе </a:t>
          </a: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културе</a:t>
          </a:r>
          <a:endParaRPr lang="en-US" sz="1100" kern="1200" dirty="0" smtClean="0">
            <a:solidFill>
              <a:schemeClr val="accent1">
                <a:lumMod val="75000"/>
              </a:schemeClr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100" kern="1200" dirty="0" smtClean="0">
              <a:solidFill>
                <a:schemeClr val="accent1">
                  <a:lumMod val="75000"/>
                </a:schemeClr>
              </a:solidFill>
            </a:rPr>
            <a:t>Спортско-туристичка установа</a:t>
          </a:r>
          <a:endParaRPr lang="sr-Cyrl-RS" sz="11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182203" y="910964"/>
        <a:ext cx="1459460" cy="1226965"/>
      </dsp:txXfrm>
    </dsp:sp>
    <dsp:sp modelId="{D4397D2C-6DDE-4A42-9855-5F94ADD7F1F8}">
      <dsp:nvSpPr>
        <dsp:cNvPr id="0" name=""/>
        <dsp:cNvSpPr/>
      </dsp:nvSpPr>
      <dsp:spPr>
        <a:xfrm>
          <a:off x="2771212" y="646997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370607" y="2581099"/>
          <a:ext cx="658977" cy="65899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883476" y="231535"/>
          <a:ext cx="1332585" cy="133215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Основне школе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Средње школе</a:t>
          </a:r>
        </a:p>
      </dsp:txBody>
      <dsp:txXfrm>
        <a:off x="5078629" y="426625"/>
        <a:ext cx="942279" cy="941979"/>
      </dsp:txXfrm>
    </dsp:sp>
    <dsp:sp modelId="{4ABBCF6F-E7DA-4CE7-A2F5-6DD06BFAA1FA}">
      <dsp:nvSpPr>
        <dsp:cNvPr id="0" name=""/>
        <dsp:cNvSpPr/>
      </dsp:nvSpPr>
      <dsp:spPr>
        <a:xfrm>
          <a:off x="4289116" y="1151296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20061" y="336530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752314" y="2989286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5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5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5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5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Упутство Министарства финансија за припрему одлуке о буџету за </a:t>
          </a:r>
          <a:r>
            <a:rPr lang="sr-Cyrl-RS" sz="1400" kern="1200" dirty="0" smtClean="0"/>
            <a:t>2023. </a:t>
          </a:r>
          <a:r>
            <a:rPr lang="sr-Cyrl-RS" sz="1400" kern="1200" dirty="0"/>
            <a:t>годину и др.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Стратешки документи: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22" y="291398"/>
          <a:ext cx="1257113" cy="1257113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b="1" kern="1200" dirty="0">
              <a:solidFill>
                <a:schemeClr val="tx1"/>
              </a:solidFill>
            </a:rPr>
            <a:t>Средства из буџета </a:t>
          </a:r>
          <a:r>
            <a:rPr lang="sr-Cyrl-RS" sz="1000" b="1" kern="1200" dirty="0" smtClean="0">
              <a:solidFill>
                <a:schemeClr val="tx1"/>
              </a:solidFill>
            </a:rPr>
            <a:t>општине  667.790.907,00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184122" y="475498"/>
        <a:ext cx="888913" cy="888913"/>
      </dsp:txXfrm>
    </dsp:sp>
    <dsp:sp modelId="{98F3E7AB-6934-48FA-B82F-FBEAF1B2375D}">
      <dsp:nvSpPr>
        <dsp:cNvPr id="0" name=""/>
        <dsp:cNvSpPr/>
      </dsp:nvSpPr>
      <dsp:spPr>
        <a:xfrm>
          <a:off x="1359213" y="555392"/>
          <a:ext cx="729125" cy="729125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rgbClr val="FF0000"/>
            </a:solidFill>
          </a:endParaRPr>
        </a:p>
      </dsp:txBody>
      <dsp:txXfrm>
        <a:off x="1455859" y="834209"/>
        <a:ext cx="535833" cy="171491"/>
      </dsp:txXfrm>
    </dsp:sp>
    <dsp:sp modelId="{2F60A798-586E-4E47-B649-25F047F36835}">
      <dsp:nvSpPr>
        <dsp:cNvPr id="0" name=""/>
        <dsp:cNvSpPr/>
      </dsp:nvSpPr>
      <dsp:spPr>
        <a:xfrm>
          <a:off x="2190417" y="291398"/>
          <a:ext cx="1257113" cy="1257113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tx1"/>
              </a:solidFill>
            </a:rPr>
            <a:t>Пренета средства из ранијих година </a:t>
          </a:r>
          <a:r>
            <a:rPr lang="sr-Cyrl-RS" sz="1000" kern="1200" dirty="0" smtClean="0">
              <a:solidFill>
                <a:schemeClr val="tx1"/>
              </a:solidFill>
            </a:rPr>
            <a:t>22.102.718,00 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2374517" y="475498"/>
        <a:ext cx="888913" cy="888913"/>
      </dsp:txXfrm>
    </dsp:sp>
    <dsp:sp modelId="{41F09F99-3DCC-47E4-9188-F7D103A1F6E3}">
      <dsp:nvSpPr>
        <dsp:cNvPr id="0" name=""/>
        <dsp:cNvSpPr/>
      </dsp:nvSpPr>
      <dsp:spPr>
        <a:xfrm>
          <a:off x="3549608" y="555392"/>
          <a:ext cx="729125" cy="729125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rgbClr val="FF0000"/>
            </a:solidFill>
          </a:endParaRPr>
        </a:p>
      </dsp:txBody>
      <dsp:txXfrm>
        <a:off x="3646254" y="834209"/>
        <a:ext cx="535833" cy="171491"/>
      </dsp:txXfrm>
    </dsp:sp>
    <dsp:sp modelId="{6C1FFF0F-B1A4-4C41-B9D3-30452A0DFA4B}">
      <dsp:nvSpPr>
        <dsp:cNvPr id="0" name=""/>
        <dsp:cNvSpPr/>
      </dsp:nvSpPr>
      <dsp:spPr>
        <a:xfrm>
          <a:off x="4360568" y="288029"/>
          <a:ext cx="1208274" cy="1212812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>
              <a:solidFill>
                <a:schemeClr val="tx1"/>
              </a:solidFill>
            </a:rPr>
            <a:t>Средства из осталих извора </a:t>
          </a:r>
          <a:r>
            <a:rPr lang="sr-Cyrl-RS" sz="1300" kern="1200" dirty="0" smtClean="0">
              <a:solidFill>
                <a:schemeClr val="tx1"/>
              </a:solidFill>
            </a:rPr>
            <a:t>15.404.165,00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4537516" y="465641"/>
        <a:ext cx="854378" cy="857588"/>
      </dsp:txXfrm>
    </dsp:sp>
    <dsp:sp modelId="{87C2FC52-975B-4E62-B5E0-1AB7C844E900}">
      <dsp:nvSpPr>
        <dsp:cNvPr id="0" name=""/>
        <dsp:cNvSpPr/>
      </dsp:nvSpPr>
      <dsp:spPr>
        <a:xfrm>
          <a:off x="5691164" y="555392"/>
          <a:ext cx="729125" cy="729125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rgbClr val="FF0000"/>
            </a:solidFill>
          </a:endParaRPr>
        </a:p>
      </dsp:txBody>
      <dsp:txXfrm>
        <a:off x="5787810" y="705592"/>
        <a:ext cx="535833" cy="428725"/>
      </dsp:txXfrm>
    </dsp:sp>
    <dsp:sp modelId="{2DB98FF9-EDB5-4EEE-AFA3-A57C7337F497}">
      <dsp:nvSpPr>
        <dsp:cNvPr id="0" name=""/>
        <dsp:cNvSpPr/>
      </dsp:nvSpPr>
      <dsp:spPr>
        <a:xfrm>
          <a:off x="6522368" y="307263"/>
          <a:ext cx="1510585" cy="1225384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tx1"/>
              </a:solidFill>
            </a:rPr>
            <a:t>Укупан буџет града </a:t>
          </a:r>
          <a:r>
            <a:rPr lang="sr-Cyrl-RS" sz="1000" kern="1200" dirty="0" smtClean="0">
              <a:solidFill>
                <a:schemeClr val="tx1"/>
              </a:solidFill>
            </a:rPr>
            <a:t>705.297.790</a:t>
          </a:r>
          <a:r>
            <a:rPr lang="en-US" sz="1100" kern="1200" dirty="0" smtClean="0">
              <a:solidFill>
                <a:schemeClr val="tx1"/>
              </a:solidFill>
            </a:rPr>
            <a:t>,00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6743588" y="486716"/>
        <a:ext cx="1068145" cy="8664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кршења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града.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градова. Примања од продаје финансијске имовине  представљају приливе по основу продаје домаћих акција и осталог капитала у корист нивоа градова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/>
            <a:t> Представљају вишак прихода буџета града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kern="1200" dirty="0"/>
            <a:t>Укупни буџетски приходи и примања  </a:t>
          </a:r>
          <a:r>
            <a:rPr lang="sr-Cyrl-RS" sz="2100" kern="1200" dirty="0" smtClean="0"/>
            <a:t>705.297.790</a:t>
          </a:r>
          <a:r>
            <a:rPr lang="en-US" sz="2100" kern="1200" dirty="0" smtClean="0">
              <a:solidFill>
                <a:schemeClr val="tx1"/>
              </a:solidFill>
            </a:rPr>
            <a:t>,00</a:t>
          </a:r>
          <a:r>
            <a:rPr lang="sr-Cyrl-RS" sz="2100" kern="1200" dirty="0" smtClean="0">
              <a:solidFill>
                <a:schemeClr val="tx1"/>
              </a:solidFill>
            </a:rPr>
            <a:t> </a:t>
          </a:r>
          <a:r>
            <a:rPr lang="sr-Cyrl-RS" sz="2100" kern="1200" dirty="0"/>
            <a:t>динара</a:t>
          </a:r>
          <a:endParaRPr lang="en-US" sz="2100" kern="1200" dirty="0"/>
        </a:p>
      </dsp:txBody>
      <dsp:txXfrm>
        <a:off x="2388975" y="1459711"/>
        <a:ext cx="1884023" cy="1884023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Приходи од  пореза  </a:t>
          </a:r>
          <a:r>
            <a:rPr lang="sr-Cyrl-RS" sz="1000" kern="1200" dirty="0" smtClean="0"/>
            <a:t>499.358.235</a:t>
          </a:r>
          <a:r>
            <a:rPr lang="en-US" sz="1000" kern="1200" dirty="0" smtClean="0">
              <a:solidFill>
                <a:schemeClr val="tx1"/>
              </a:solidFill>
            </a:rPr>
            <a:t>,00</a:t>
          </a:r>
          <a:r>
            <a:rPr lang="sr-Cyrl-RS" sz="1000" kern="1200" dirty="0" smtClean="0">
              <a:solidFill>
                <a:schemeClr val="tx1"/>
              </a:solidFill>
            </a:rPr>
            <a:t> </a:t>
          </a:r>
          <a:r>
            <a:rPr lang="sr-Cyrl-RS" sz="1000" kern="1200" dirty="0" smtClean="0"/>
            <a:t>   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2859981" y="195572"/>
        <a:ext cx="942011" cy="942011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Трансфери </a:t>
          </a:r>
          <a:r>
            <a:rPr lang="en-US" sz="1000" kern="1200" dirty="0" smtClean="0">
              <a:solidFill>
                <a:schemeClr val="tx1"/>
              </a:solidFill>
            </a:rPr>
            <a:t>97.</a:t>
          </a:r>
          <a:r>
            <a:rPr lang="sr-Cyrl-BA" sz="1000" kern="1200" dirty="0" smtClean="0">
              <a:solidFill>
                <a:schemeClr val="tx1"/>
              </a:solidFill>
            </a:rPr>
            <a:t>686.837</a:t>
          </a:r>
          <a:r>
            <a:rPr lang="en-US" sz="1000" kern="1200" dirty="0" smtClean="0">
              <a:solidFill>
                <a:schemeClr val="tx1"/>
              </a:solidFill>
            </a:rPr>
            <a:t>,00</a:t>
          </a:r>
          <a:r>
            <a:rPr lang="sr-Latn-RS" sz="1000" kern="1200" dirty="0" smtClean="0">
              <a:solidFill>
                <a:schemeClr val="tx1"/>
              </a:solidFill>
            </a:rPr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4362660" y="1063144"/>
        <a:ext cx="942011" cy="942011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Други приходи  </a:t>
          </a:r>
          <a:r>
            <a:rPr lang="sr-Cyrl-RS" sz="1000" kern="1200" dirty="0" smtClean="0"/>
            <a:t>84.990.000,00</a:t>
          </a:r>
          <a:r>
            <a:rPr lang="en-US" sz="1000" kern="1200" dirty="0" smtClean="0">
              <a:solidFill>
                <a:srgbClr val="FF0000"/>
              </a:solidFill>
            </a:rPr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4375186" y="2784240"/>
        <a:ext cx="942011" cy="942011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Примања од продаје нефинансијске имовине  </a:t>
          </a:r>
          <a:r>
            <a:rPr lang="sr-Cyrl-RS" sz="1000" kern="1200" dirty="0" smtClean="0"/>
            <a:t>1.160</a:t>
          </a:r>
          <a:r>
            <a:rPr lang="en-US" sz="1000" kern="1200" dirty="0" smtClean="0">
              <a:solidFill>
                <a:schemeClr val="tx1"/>
              </a:solidFill>
            </a:rPr>
            <a:t>.000,00</a:t>
          </a:r>
          <a:r>
            <a:rPr lang="sr-Cyrl-RS" sz="1000" kern="1200" dirty="0" smtClean="0">
              <a:solidFill>
                <a:schemeClr val="tx1"/>
              </a:solidFill>
            </a:rPr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2859981" y="3665861"/>
        <a:ext cx="942011" cy="942011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Примања од продаје финансијске имовине  </a:t>
          </a:r>
          <a:r>
            <a:rPr lang="en-US" sz="1000" kern="1200" dirty="0">
              <a:solidFill>
                <a:schemeClr val="tx1"/>
              </a:solidFill>
            </a:rPr>
            <a:t>0,00</a:t>
          </a:r>
          <a:r>
            <a:rPr lang="en-US" sz="1000" kern="1200" dirty="0">
              <a:solidFill>
                <a:srgbClr val="FF0000"/>
              </a:solidFill>
            </a:rPr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357301" y="2798289"/>
        <a:ext cx="942011" cy="942011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en-US" sz="1000" kern="1200" dirty="0" smtClean="0">
              <a:solidFill>
                <a:schemeClr val="tx1"/>
              </a:solidFill>
            </a:rPr>
            <a:t>22.</a:t>
          </a:r>
          <a:r>
            <a:rPr lang="sr-Cyrl-BA" sz="1000" kern="1200" dirty="0" smtClean="0">
              <a:solidFill>
                <a:schemeClr val="tx1"/>
              </a:solidFill>
            </a:rPr>
            <a:t>102.718,00</a:t>
          </a:r>
          <a:r>
            <a:rPr lang="en-US" sz="1000" kern="1200" dirty="0" smtClean="0">
              <a:solidFill>
                <a:schemeClr val="tx1"/>
              </a:solidFill>
            </a:rPr>
            <a:t> </a:t>
          </a:r>
          <a:r>
            <a:rPr lang="sr-Cyrl-RS" sz="1000" kern="1200" dirty="0">
              <a:solidFill>
                <a:schemeClr val="tx1"/>
              </a:solidFill>
            </a:rPr>
            <a:t>динара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1357301" y="1063144"/>
        <a:ext cx="942011" cy="9420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868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6868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6593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6593"/>
          <a:ext cx="5590663" cy="50118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66593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358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2358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178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1780"/>
          <a:ext cx="5590663" cy="7047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178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67757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677575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80575"/>
          <a:ext cx="411078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80575"/>
          <a:ext cx="5590663" cy="8910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80575"/>
        <a:ext cx="5590663" cy="891000"/>
      </dsp:txXfrm>
    </dsp:sp>
    <dsp:sp modelId="{9312B733-3AEB-49F6-8245-08553BA2949B}">
      <dsp:nvSpPr>
        <dsp:cNvPr id="0" name=""/>
        <dsp:cNvSpPr/>
      </dsp:nvSpPr>
      <dsp:spPr>
        <a:xfrm>
          <a:off x="0" y="2427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2766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557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557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2557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2856"/>
          <a:ext cx="205740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82856"/>
        <a:ext cx="2057400" cy="297000"/>
      </dsp:txXfrm>
    </dsp:sp>
    <dsp:sp modelId="{6497CA82-45EE-4BD1-AEB4-CC3961FBFB74}">
      <dsp:nvSpPr>
        <dsp:cNvPr id="0" name=""/>
        <dsp:cNvSpPr/>
      </dsp:nvSpPr>
      <dsp:spPr>
        <a:xfrm>
          <a:off x="2057399" y="2880762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0762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80762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04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804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595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595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595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38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13887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11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1137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3991137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03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0387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76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7637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87637"/>
        <a:ext cx="5590663" cy="742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2406080" y="452153"/>
          <a:ext cx="3704076" cy="3704076"/>
        </a:xfrm>
        <a:prstGeom prst="blockArc">
          <a:avLst>
            <a:gd name="adj1" fmla="val 13069771"/>
            <a:gd name="adj2" fmla="val 15892869"/>
            <a:gd name="adj3" fmla="val 3434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2234321" y="643702"/>
          <a:ext cx="3704076" cy="3704076"/>
        </a:xfrm>
        <a:prstGeom prst="blockArc">
          <a:avLst>
            <a:gd name="adj1" fmla="val 11148650"/>
            <a:gd name="adj2" fmla="val 13556078"/>
            <a:gd name="adj3" fmla="val 3434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8100000"/>
            <a:gd name="adj2" fmla="val 10800000"/>
            <a:gd name="adj3" fmla="val 3434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2223280" y="439336"/>
          <a:ext cx="3704076" cy="3704076"/>
        </a:xfrm>
        <a:prstGeom prst="blockArc">
          <a:avLst>
            <a:gd name="adj1" fmla="val 5309683"/>
            <a:gd name="adj2" fmla="val 8045950"/>
            <a:gd name="adj3" fmla="val 3434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264706" y="438719"/>
          <a:ext cx="3704076" cy="3704076"/>
        </a:xfrm>
        <a:prstGeom prst="blockArc">
          <a:avLst>
            <a:gd name="adj1" fmla="val 2755725"/>
            <a:gd name="adj2" fmla="val 5387933"/>
            <a:gd name="adj3" fmla="val 3434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0"/>
            <a:gd name="adj2" fmla="val 2700000"/>
            <a:gd name="adj3" fmla="val 3434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8900000"/>
            <a:gd name="adj2" fmla="val 0"/>
            <a:gd name="adj3" fmla="val 3434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6200000"/>
            <a:gd name="adj2" fmla="val 18900000"/>
            <a:gd name="adj3" fmla="val 343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264696" y="1459848"/>
          <a:ext cx="1662034" cy="17032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tx1"/>
              </a:solidFill>
            </a:rPr>
            <a:t>Укупни расходи и издаци </a:t>
          </a:r>
          <a:r>
            <a:rPr lang="sr-Cyrl-RS" sz="1400" b="1" kern="1200" dirty="0" smtClean="0">
              <a:solidFill>
                <a:schemeClr val="tx1"/>
              </a:solidFill>
            </a:rPr>
            <a:t>705.297.790,00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3508095" y="1709277"/>
        <a:ext cx="1175236" cy="1204347"/>
      </dsp:txXfrm>
    </dsp:sp>
    <dsp:sp modelId="{73F305AC-CFDC-45B1-8AB8-6FABD1C99179}">
      <dsp:nvSpPr>
        <dsp:cNvPr id="0" name=""/>
        <dsp:cNvSpPr/>
      </dsp:nvSpPr>
      <dsp:spPr>
        <a:xfrm>
          <a:off x="3472453" y="-131104"/>
          <a:ext cx="1246518" cy="12446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b="1" kern="1200" dirty="0">
              <a:solidFill>
                <a:schemeClr val="tx1"/>
              </a:solidFill>
            </a:rPr>
            <a:t>Коришћење роба и услуга </a:t>
          </a:r>
          <a:r>
            <a:rPr lang="en-US" sz="500" b="1" kern="1200" dirty="0" smtClean="0">
              <a:solidFill>
                <a:schemeClr val="tx1"/>
              </a:solidFill>
            </a:rPr>
            <a:t>211.390.943,89</a:t>
          </a:r>
          <a:r>
            <a:rPr lang="ru-RU" sz="500" b="1" kern="1200" dirty="0" smtClean="0">
              <a:solidFill>
                <a:schemeClr val="tx1"/>
              </a:solidFill>
            </a:rPr>
            <a:t> </a:t>
          </a:r>
          <a:r>
            <a:rPr lang="ru-RU" sz="500" b="1" kern="1200" dirty="0">
              <a:solidFill>
                <a:schemeClr val="tx1"/>
              </a:solidFill>
            </a:rPr>
            <a:t>динара</a:t>
          </a:r>
          <a:endParaRPr lang="en-US" sz="500" b="1" kern="1200" dirty="0">
            <a:solidFill>
              <a:schemeClr val="tx1"/>
            </a:solidFill>
          </a:endParaRPr>
        </a:p>
      </dsp:txBody>
      <dsp:txXfrm>
        <a:off x="3655001" y="51168"/>
        <a:ext cx="881422" cy="880084"/>
      </dsp:txXfrm>
    </dsp:sp>
    <dsp:sp modelId="{A14630AA-C1BD-4A7E-B665-0A7C9B6C19C9}">
      <dsp:nvSpPr>
        <dsp:cNvPr id="0" name=""/>
        <dsp:cNvSpPr/>
      </dsp:nvSpPr>
      <dsp:spPr>
        <a:xfrm>
          <a:off x="4800090" y="450388"/>
          <a:ext cx="1165455" cy="1147914"/>
        </a:xfrm>
        <a:prstGeom prst="ellipse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500" b="1" kern="1200" dirty="0">
              <a:solidFill>
                <a:schemeClr val="tx1"/>
              </a:solidFill>
            </a:rPr>
            <a:t>Дотације и трансфери </a:t>
          </a:r>
          <a:r>
            <a:rPr lang="sr-Cyrl-RS" sz="500" b="1" kern="1200" dirty="0" smtClean="0">
              <a:solidFill>
                <a:schemeClr val="tx1"/>
              </a:solidFill>
            </a:rPr>
            <a:t>97.786.837,00 </a:t>
          </a:r>
          <a:r>
            <a:rPr lang="sr-Cyrl-RS" sz="500" b="1" kern="1200" dirty="0">
              <a:solidFill>
                <a:schemeClr val="tx1"/>
              </a:solidFill>
            </a:rPr>
            <a:t>динара</a:t>
          </a:r>
          <a:endParaRPr lang="en-US" sz="500" b="1" kern="1200" dirty="0">
            <a:solidFill>
              <a:schemeClr val="tx1"/>
            </a:solidFill>
          </a:endParaRPr>
        </a:p>
      </dsp:txBody>
      <dsp:txXfrm>
        <a:off x="4970767" y="618496"/>
        <a:ext cx="824101" cy="811698"/>
      </dsp:txXfrm>
    </dsp:sp>
    <dsp:sp modelId="{E43F7264-94BE-4E7E-8A98-A0D70BB3AF06}">
      <dsp:nvSpPr>
        <dsp:cNvPr id="0" name=""/>
        <dsp:cNvSpPr/>
      </dsp:nvSpPr>
      <dsp:spPr>
        <a:xfrm>
          <a:off x="5381584" y="1785007"/>
          <a:ext cx="1068741" cy="1052887"/>
        </a:xfrm>
        <a:prstGeom prst="ellipse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500" b="1" kern="1200" dirty="0">
              <a:solidFill>
                <a:schemeClr val="tx1"/>
              </a:solidFill>
            </a:rPr>
            <a:t>Расходи за запослене </a:t>
          </a:r>
          <a:r>
            <a:rPr lang="sr-Cyrl-RS" sz="500" b="1" kern="1200" dirty="0" smtClean="0">
              <a:solidFill>
                <a:schemeClr val="tx1"/>
              </a:solidFill>
            </a:rPr>
            <a:t>184.298.</a:t>
          </a:r>
          <a:r>
            <a:rPr lang="en-US" sz="500" b="1" kern="1200" dirty="0" smtClean="0">
              <a:solidFill>
                <a:schemeClr val="tx1"/>
              </a:solidFill>
            </a:rPr>
            <a:t>.619,00</a:t>
          </a:r>
          <a:r>
            <a:rPr lang="sr-Cyrl-RS" sz="500" b="1" kern="1200" dirty="0" smtClean="0">
              <a:solidFill>
                <a:schemeClr val="tx1"/>
              </a:solidFill>
            </a:rPr>
            <a:t>динара</a:t>
          </a:r>
          <a:endParaRPr lang="en-US" sz="500" b="1" kern="1200" dirty="0">
            <a:solidFill>
              <a:schemeClr val="tx1"/>
            </a:solidFill>
          </a:endParaRPr>
        </a:p>
      </dsp:txBody>
      <dsp:txXfrm>
        <a:off x="5538097" y="1939199"/>
        <a:ext cx="755715" cy="744503"/>
      </dsp:txXfrm>
    </dsp:sp>
    <dsp:sp modelId="{115526CD-270E-4C52-A164-15F2B6F9FE39}">
      <dsp:nvSpPr>
        <dsp:cNvPr id="0" name=""/>
        <dsp:cNvSpPr/>
      </dsp:nvSpPr>
      <dsp:spPr>
        <a:xfrm>
          <a:off x="4850254" y="3084884"/>
          <a:ext cx="1065128" cy="1027344"/>
        </a:xfrm>
        <a:prstGeom prst="ellipse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500" b="1" kern="1200" dirty="0">
              <a:solidFill>
                <a:schemeClr val="tx1"/>
              </a:solidFill>
            </a:rPr>
            <a:t>Социјална помоћ </a:t>
          </a:r>
          <a:r>
            <a:rPr lang="sr-Cyrl-RS" sz="500" b="1" kern="1200" dirty="0" smtClean="0">
              <a:solidFill>
                <a:schemeClr val="tx1"/>
              </a:solidFill>
            </a:rPr>
            <a:t>21.132.718,00динара</a:t>
          </a:r>
          <a:endParaRPr lang="en-US" sz="500" b="1" kern="1200" dirty="0">
            <a:solidFill>
              <a:schemeClr val="tx1"/>
            </a:solidFill>
          </a:endParaRPr>
        </a:p>
      </dsp:txBody>
      <dsp:txXfrm>
        <a:off x="5006238" y="3235335"/>
        <a:ext cx="753160" cy="726442"/>
      </dsp:txXfrm>
    </dsp:sp>
    <dsp:sp modelId="{5101AD7C-EA94-402A-A388-0FD916639D60}">
      <dsp:nvSpPr>
        <dsp:cNvPr id="0" name=""/>
        <dsp:cNvSpPr/>
      </dsp:nvSpPr>
      <dsp:spPr>
        <a:xfrm>
          <a:off x="3604745" y="3585613"/>
          <a:ext cx="1036777" cy="1050749"/>
        </a:xfrm>
        <a:prstGeom prst="ellipse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500" b="1" kern="1200" dirty="0">
              <a:solidFill>
                <a:schemeClr val="tx1"/>
              </a:solidFill>
            </a:rPr>
            <a:t>Субвенције </a:t>
          </a:r>
          <a:r>
            <a:rPr lang="sr-Cyrl-RS" sz="500" b="1" kern="1200" dirty="0" smtClean="0">
              <a:solidFill>
                <a:schemeClr val="tx1"/>
              </a:solidFill>
            </a:rPr>
            <a:t>20.195..</a:t>
          </a:r>
          <a:r>
            <a:rPr lang="sr-Cyrl-RS" sz="500" b="1" kern="1200" dirty="0">
              <a:solidFill>
                <a:schemeClr val="tx1"/>
              </a:solidFill>
            </a:rPr>
            <a:t>000,00динара</a:t>
          </a:r>
          <a:endParaRPr lang="en-US" sz="500" b="1" kern="1200" dirty="0">
            <a:solidFill>
              <a:schemeClr val="tx1"/>
            </a:solidFill>
          </a:endParaRPr>
        </a:p>
      </dsp:txBody>
      <dsp:txXfrm>
        <a:off x="3756577" y="3739492"/>
        <a:ext cx="733113" cy="742991"/>
      </dsp:txXfrm>
    </dsp:sp>
    <dsp:sp modelId="{D19ADD6D-9F0A-4766-B637-BB2D5495A9BB}">
      <dsp:nvSpPr>
        <dsp:cNvPr id="0" name=""/>
        <dsp:cNvSpPr/>
      </dsp:nvSpPr>
      <dsp:spPr>
        <a:xfrm>
          <a:off x="2306192" y="3084884"/>
          <a:ext cx="1004830" cy="1027344"/>
        </a:xfrm>
        <a:prstGeom prst="ellipse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500" b="1" kern="1200" dirty="0">
              <a:solidFill>
                <a:schemeClr val="tx1"/>
              </a:solidFill>
            </a:rPr>
            <a:t>Остали расходи  </a:t>
          </a:r>
          <a:r>
            <a:rPr lang="sr-Cyrl-RS" sz="500" b="1" kern="1200" dirty="0" smtClean="0">
              <a:solidFill>
                <a:schemeClr val="tx1"/>
              </a:solidFill>
            </a:rPr>
            <a:t>44.428.851,11 </a:t>
          </a:r>
          <a:r>
            <a:rPr lang="sr-Cyrl-RS" sz="500" b="1" kern="1200" dirty="0">
              <a:solidFill>
                <a:schemeClr val="tx1"/>
              </a:solidFill>
            </a:rPr>
            <a:t>динара</a:t>
          </a:r>
          <a:endParaRPr lang="en-US" sz="500" b="1" kern="1200" dirty="0">
            <a:solidFill>
              <a:schemeClr val="tx1"/>
            </a:solidFill>
          </a:endParaRPr>
        </a:p>
      </dsp:txBody>
      <dsp:txXfrm>
        <a:off x="2453346" y="3235335"/>
        <a:ext cx="710522" cy="726442"/>
      </dsp:txXfrm>
    </dsp:sp>
    <dsp:sp modelId="{4F05B281-B6DB-45BB-A427-1BF92AADC139}">
      <dsp:nvSpPr>
        <dsp:cNvPr id="0" name=""/>
        <dsp:cNvSpPr/>
      </dsp:nvSpPr>
      <dsp:spPr>
        <a:xfrm>
          <a:off x="1779274" y="1757247"/>
          <a:ext cx="992394" cy="1108407"/>
        </a:xfrm>
        <a:prstGeom prst="ellipse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500" b="1" kern="1200" dirty="0">
              <a:solidFill>
                <a:schemeClr val="tx1"/>
              </a:solidFill>
            </a:rPr>
            <a:t>Средства резерве 10.300.000,00 динара</a:t>
          </a:r>
          <a:endParaRPr lang="en-US" sz="500" b="1" kern="1200" dirty="0">
            <a:solidFill>
              <a:schemeClr val="tx1"/>
            </a:solidFill>
          </a:endParaRPr>
        </a:p>
      </dsp:txBody>
      <dsp:txXfrm>
        <a:off x="1924607" y="1919569"/>
        <a:ext cx="701728" cy="783763"/>
      </dsp:txXfrm>
    </dsp:sp>
    <dsp:sp modelId="{2D6C03BD-4023-431E-84F6-C080A9961C8A}">
      <dsp:nvSpPr>
        <dsp:cNvPr id="0" name=""/>
        <dsp:cNvSpPr/>
      </dsp:nvSpPr>
      <dsp:spPr>
        <a:xfrm>
          <a:off x="2225879" y="607694"/>
          <a:ext cx="1189082" cy="116023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500" b="1" kern="1200" dirty="0">
              <a:solidFill>
                <a:schemeClr val="tx1"/>
              </a:solidFill>
            </a:rPr>
            <a:t>Капитални издаци </a:t>
          </a:r>
          <a:r>
            <a:rPr lang="sr-Cyrl-RS" sz="500" b="1" kern="1200" dirty="0" smtClean="0">
              <a:solidFill>
                <a:schemeClr val="tx1"/>
              </a:solidFill>
            </a:rPr>
            <a:t>1</a:t>
          </a:r>
          <a:r>
            <a:rPr lang="en-US" sz="500" b="1" kern="1200" dirty="0" smtClean="0">
              <a:solidFill>
                <a:schemeClr val="tx1"/>
              </a:solidFill>
            </a:rPr>
            <a:t>15.764..821,00</a:t>
          </a:r>
          <a:r>
            <a:rPr lang="sr-Cyrl-RS" sz="500" b="1" kern="1200" dirty="0" smtClean="0">
              <a:solidFill>
                <a:schemeClr val="tx1"/>
              </a:solidFill>
            </a:rPr>
            <a:t> </a:t>
          </a:r>
          <a:r>
            <a:rPr lang="sr-Cyrl-RS" sz="500" b="1" kern="1200" dirty="0">
              <a:solidFill>
                <a:schemeClr val="tx1"/>
              </a:solidFill>
            </a:rPr>
            <a:t>динара</a:t>
          </a:r>
          <a:endParaRPr lang="en-US" sz="500" b="1" kern="1200" dirty="0">
            <a:solidFill>
              <a:schemeClr val="tx1"/>
            </a:solidFill>
          </a:endParaRPr>
        </a:p>
      </dsp:txBody>
      <dsp:txXfrm>
        <a:off x="2400016" y="777606"/>
        <a:ext cx="840808" cy="820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8" cy="497126"/>
          </a:xfrm>
          <a:prstGeom prst="rect">
            <a:avLst/>
          </a:prstGeom>
        </p:spPr>
        <p:txBody>
          <a:bodyPr vert="horz" lIns="91998" tIns="45999" rIns="91998" bIns="4599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8" cy="497126"/>
          </a:xfrm>
          <a:prstGeom prst="rect">
            <a:avLst/>
          </a:prstGeom>
        </p:spPr>
        <p:txBody>
          <a:bodyPr vert="horz" lIns="91998" tIns="45999" rIns="91998" bIns="45999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8" cy="497126"/>
          </a:xfrm>
          <a:prstGeom prst="rect">
            <a:avLst/>
          </a:prstGeom>
        </p:spPr>
        <p:txBody>
          <a:bodyPr vert="horz" lIns="91998" tIns="45999" rIns="91998" bIns="4599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8" cy="497126"/>
          </a:xfrm>
          <a:prstGeom prst="rect">
            <a:avLst/>
          </a:prstGeom>
        </p:spPr>
        <p:txBody>
          <a:bodyPr vert="horz" lIns="91998" tIns="45999" rIns="91998" bIns="45999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8" cy="497126"/>
          </a:xfrm>
          <a:prstGeom prst="rect">
            <a:avLst/>
          </a:prstGeom>
        </p:spPr>
        <p:txBody>
          <a:bodyPr vert="horz" lIns="91998" tIns="45999" rIns="91998" bIns="4599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8" cy="497126"/>
          </a:xfrm>
          <a:prstGeom prst="rect">
            <a:avLst/>
          </a:prstGeom>
        </p:spPr>
        <p:txBody>
          <a:bodyPr vert="horz" lIns="91998" tIns="45999" rIns="91998" bIns="45999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98" tIns="45999" rIns="91998" bIns="4599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5"/>
            <a:ext cx="5408930" cy="4474131"/>
          </a:xfrm>
          <a:prstGeom prst="rect">
            <a:avLst/>
          </a:prstGeom>
        </p:spPr>
        <p:txBody>
          <a:bodyPr vert="horz" lIns="91998" tIns="45999" rIns="91998" bIns="4599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8" cy="497126"/>
          </a:xfrm>
          <a:prstGeom prst="rect">
            <a:avLst/>
          </a:prstGeom>
        </p:spPr>
        <p:txBody>
          <a:bodyPr vert="horz" lIns="91998" tIns="45999" rIns="91998" bIns="4599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8" cy="497126"/>
          </a:xfrm>
          <a:prstGeom prst="rect">
            <a:avLst/>
          </a:prstGeom>
        </p:spPr>
        <p:txBody>
          <a:bodyPr vert="horz" lIns="91998" tIns="45999" rIns="91998" bIns="45999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79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ilje.rs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81260"/>
            <a:ext cx="7772400" cy="1470025"/>
          </a:xfrm>
        </p:spPr>
        <p:txBody>
          <a:bodyPr>
            <a:normAutofit/>
          </a:bodyPr>
          <a:lstStyle/>
          <a:p>
            <a:r>
              <a:rPr lang="sr-Cyrl-RS" dirty="0"/>
              <a:t>ОПШТИНА АРИЉЕ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ВОДИЧ КРОЗ НАЦРТ ОДЛУКЕ О БУЏЕТУ за </a:t>
            </a:r>
            <a:r>
              <a:rPr lang="sr-Cyrl-RS" dirty="0" smtClean="0"/>
              <a:t>202</a:t>
            </a:r>
            <a:r>
              <a:rPr lang="en-US" dirty="0" smtClean="0"/>
              <a:t>3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25CA7323-F3B1-41D2-A2CA-F395A7063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2584" y="344273"/>
            <a:ext cx="1352381" cy="14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155704"/>
      </p:ext>
    </p:extLst>
  </p:cSld>
  <p:clrMapOvr>
    <a:masterClrMapping/>
  </p:clrMapOvr>
  <p:extLst mod="1">
    <p:ext uri="{E180D4A7-C9FB-4DFB-919C-405C955672EB}">
      <p14:showEvtLst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2023.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7190681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/>
              <a:t>Структура планираних прихода и примања за 20</a:t>
            </a:r>
            <a:r>
              <a:rPr lang="en-US" sz="2900" b="1" dirty="0" smtClean="0"/>
              <a:t>2</a:t>
            </a:r>
            <a:r>
              <a:rPr lang="sr-Cyrl-BA" sz="2900" b="1" dirty="0" smtClean="0"/>
              <a:t>3</a:t>
            </a:r>
            <a:r>
              <a:rPr lang="sr-Cyrl-RS" sz="2900" b="1" dirty="0" smtClean="0"/>
              <a:t>. </a:t>
            </a:r>
            <a:r>
              <a:rPr lang="sr-Cyrl-RS" sz="2900" b="1" dirty="0"/>
              <a:t>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0153977"/>
              </p:ext>
            </p:extLst>
          </p:nvPr>
        </p:nvGraphicFramePr>
        <p:xfrm>
          <a:off x="1115616" y="1667235"/>
          <a:ext cx="6912768" cy="4439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6164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8284524" cy="1143000"/>
          </a:xfrm>
        </p:spPr>
        <p:txBody>
          <a:bodyPr>
            <a:normAutofit/>
          </a:bodyPr>
          <a:lstStyle/>
          <a:p>
            <a:r>
              <a:rPr lang="sr-Cyrl-RS" sz="2800" dirty="0"/>
              <a:t>Које промене у буџету се очекују у односу на текућу </a:t>
            </a:r>
            <a:r>
              <a:rPr lang="sr-Cyrl-RS" sz="2800" dirty="0" smtClean="0"/>
              <a:t>202</a:t>
            </a:r>
            <a:r>
              <a:rPr lang="en-US" sz="2800" dirty="0" smtClean="0"/>
              <a:t>2</a:t>
            </a:r>
            <a:r>
              <a:rPr lang="sr-Cyrl-RS" sz="2800" dirty="0" smtClean="0"/>
              <a:t> </a:t>
            </a:r>
            <a:r>
              <a:rPr lang="sr-Cyrl-RS" sz="2800" dirty="0"/>
              <a:t>годину</a:t>
            </a:r>
            <a:endParaRPr lang="en-US" sz="2800" dirty="0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1303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sr-Cyrl-RS" dirty="0"/>
              <a:t>Пројектовано је да ће укупни планирани приходи и примања </a:t>
            </a:r>
            <a:r>
              <a:rPr lang="sr-Cyrl-RS" dirty="0" smtClean="0"/>
              <a:t>наше </a:t>
            </a:r>
            <a:r>
              <a:rPr lang="sr-Cyrl-RS" dirty="0"/>
              <a:t>општине у </a:t>
            </a:r>
            <a:r>
              <a:rPr lang="sr-Cyrl-RS" dirty="0" smtClean="0"/>
              <a:t>202</a:t>
            </a:r>
            <a:r>
              <a:rPr lang="sr-Cyrl-BA" dirty="0"/>
              <a:t>3</a:t>
            </a:r>
            <a:r>
              <a:rPr lang="sr-Cyrl-RS" dirty="0" smtClean="0"/>
              <a:t>.</a:t>
            </a:r>
            <a:r>
              <a:rPr lang="sr-Cyrl-RS" dirty="0" smtClean="0">
                <a:solidFill>
                  <a:schemeClr val="accent1"/>
                </a:solidFill>
              </a:rPr>
              <a:t> </a:t>
            </a:r>
            <a:r>
              <a:rPr lang="sr-Cyrl-RS" dirty="0"/>
              <a:t>години бити </a:t>
            </a:r>
            <a:r>
              <a:rPr lang="sr-Cyrl-BA" b="1" dirty="0" smtClean="0"/>
              <a:t>умањени</a:t>
            </a:r>
            <a:r>
              <a:rPr lang="sr-Cyrl-RS" b="1" dirty="0" smtClean="0"/>
              <a:t> </a:t>
            </a:r>
            <a:r>
              <a:rPr lang="sr-Cyrl-RS" dirty="0"/>
              <a:t>у односу на последњу измену Одлуке о буџету за </a:t>
            </a:r>
            <a:r>
              <a:rPr lang="sr-Cyrl-RS" dirty="0" smtClean="0"/>
              <a:t>202</a:t>
            </a:r>
            <a:r>
              <a:rPr lang="sr-Cyrl-BA" dirty="0"/>
              <a:t>2</a:t>
            </a:r>
            <a:r>
              <a:rPr lang="sr-Cyrl-RS" dirty="0" smtClean="0"/>
              <a:t>. </a:t>
            </a:r>
            <a:r>
              <a:rPr lang="sr-Cyrl-RS" dirty="0"/>
              <a:t>годину за</a:t>
            </a:r>
            <a:r>
              <a:rPr lang="sr-Cyrl-RS" b="1" dirty="0"/>
              <a:t> </a:t>
            </a:r>
            <a:r>
              <a:rPr lang="sr-Cyrl-BA" b="1" dirty="0" smtClean="0"/>
              <a:t>243.403.384,00</a:t>
            </a:r>
            <a:r>
              <a:rPr lang="en-US" b="1" dirty="0" smtClean="0"/>
              <a:t>,00</a:t>
            </a:r>
            <a:r>
              <a:rPr lang="sr-Cyrl-RS" b="1" dirty="0" smtClean="0"/>
              <a:t> </a:t>
            </a:r>
            <a:r>
              <a:rPr lang="sr-Cyrl-RS" dirty="0"/>
              <a:t>динара, односно за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Cyrl-BA" b="1" dirty="0" smtClean="0"/>
              <a:t>26,66</a:t>
            </a:r>
            <a:r>
              <a:rPr lang="sr-Cyrl-RS" b="1" dirty="0" smtClean="0"/>
              <a:t>%</a:t>
            </a:r>
            <a:r>
              <a:rPr lang="sr-Cyrl-R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831980" y="5653053"/>
            <a:ext cx="6851650" cy="54927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sr-Cyrl-RS" sz="2400" dirty="0"/>
              <a:t>Пројектовано је умањење </a:t>
            </a:r>
            <a:r>
              <a:rPr lang="sr-Cyrl-RS" sz="2400" b="1" dirty="0"/>
              <a:t>пореских прихода</a:t>
            </a:r>
            <a:r>
              <a:rPr lang="sr-Cyrl-RS" sz="2400" dirty="0"/>
              <a:t> </a:t>
            </a:r>
            <a:r>
              <a:rPr lang="sr-Cyrl-RS" sz="2400" dirty="0">
                <a:latin typeface="Calibri" panose="020F0502020204030204" pitchFamily="34" charset="0"/>
              </a:rPr>
              <a:t>за </a:t>
            </a:r>
            <a:r>
              <a:rPr lang="sr-Cyrl-RS" sz="2400" dirty="0" smtClean="0">
                <a:latin typeface="Calibri" panose="020F0502020204030204" pitchFamily="34" charset="0"/>
              </a:rPr>
              <a:t>7.028.788,00</a:t>
            </a:r>
            <a:r>
              <a:rPr lang="sr-Cyrl-RS" sz="2400" dirty="0" smtClean="0">
                <a:latin typeface="Calibri" panose="020F0502020204030204" pitchFamily="34" charset="0"/>
              </a:rPr>
              <a:t> </a:t>
            </a:r>
            <a:r>
              <a:rPr lang="sr-Cyrl-RS" sz="2400" dirty="0"/>
              <a:t>динара.</a:t>
            </a:r>
            <a:endParaRPr lang="en-US" sz="2400" dirty="0"/>
          </a:p>
        </p:txBody>
      </p:sp>
      <p:sp>
        <p:nvSpPr>
          <p:cNvPr id="13317" name="Rectangle 5">
            <a:extLst>
              <a:ext uri="{FF2B5EF4-FFF2-40B4-BE49-F238E27FC236}">
                <a16:creationId xmlns=""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733675"/>
            <a:ext cx="6851650" cy="1890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just">
              <a:buFont typeface="Arial" panose="020B0604020202020204" pitchFamily="34" charset="0"/>
              <a:buChar char="•"/>
            </a:pPr>
            <a:r>
              <a:rPr lang="sr-Cyrl-RS" sz="2400" dirty="0"/>
              <a:t>Пројектовано је смањење </a:t>
            </a:r>
            <a:r>
              <a:rPr lang="sr-Cyrl-RS" sz="2400" b="1" dirty="0"/>
              <a:t>непореских прихода </a:t>
            </a:r>
            <a:r>
              <a:rPr lang="sr-Cyrl-RS" sz="2400" dirty="0"/>
              <a:t>за </a:t>
            </a:r>
            <a:r>
              <a:rPr lang="sr-Cyrl-BA" sz="2400" dirty="0" smtClean="0"/>
              <a:t>18.352.688,00</a:t>
            </a:r>
            <a:r>
              <a:rPr lang="sr-Cyrl-RS" sz="2400" dirty="0" smtClean="0"/>
              <a:t> </a:t>
            </a:r>
            <a:r>
              <a:rPr lang="sr-Cyrl-RS" sz="2400" dirty="0"/>
              <a:t>динара.</a:t>
            </a:r>
            <a:endParaRPr lang="en-US" sz="2400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r-Cyrl-RS" sz="2400" dirty="0"/>
              <a:t>Пројектован је </a:t>
            </a:r>
            <a:r>
              <a:rPr lang="sr-Cyrl-RS" sz="2400" dirty="0" smtClean="0"/>
              <a:t>смањење</a:t>
            </a:r>
            <a:r>
              <a:rPr lang="sr-Cyrl-RS" sz="2400" dirty="0" smtClean="0"/>
              <a:t> </a:t>
            </a:r>
            <a:r>
              <a:rPr lang="sr-Cyrl-RS" sz="2400" b="1" dirty="0"/>
              <a:t>трансфера</a:t>
            </a:r>
            <a:r>
              <a:rPr lang="sr-Cyrl-RS" sz="2400" dirty="0"/>
              <a:t> </a:t>
            </a:r>
            <a:r>
              <a:rPr lang="sr-Cyrl-RS" sz="2400" dirty="0" smtClean="0"/>
              <a:t>за 21.362.053,00 динара</a:t>
            </a:r>
            <a:endParaRPr lang="sr-Cyrl-RS" sz="2400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r-Cyrl-RS" sz="2400" dirty="0"/>
              <a:t>Очекивано </a:t>
            </a:r>
            <a:r>
              <a:rPr lang="sr-Cyrl-RS" sz="2400" dirty="0" smtClean="0"/>
              <a:t>је исти ниво </a:t>
            </a:r>
            <a:r>
              <a:rPr lang="sr-Cyrl-RS" sz="2400" b="1" dirty="0"/>
              <a:t>примања од продаје нефинансијске </a:t>
            </a:r>
            <a:r>
              <a:rPr lang="sr-Cyrl-RS" sz="2400" b="1" dirty="0" smtClean="0"/>
              <a:t>имовине</a:t>
            </a:r>
            <a:endParaRPr lang="en-US" sz="2400" dirty="0"/>
          </a:p>
        </p:txBody>
      </p:sp>
      <p:sp>
        <p:nvSpPr>
          <p:cNvPr id="13318" name="AutoShape 7">
            <a:extLst>
              <a:ext uri="{FF2B5EF4-FFF2-40B4-BE49-F238E27FC236}">
                <a16:creationId xmlns="" xmlns:a16="http://schemas.microsoft.com/office/drawing/2014/main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2965450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="" xmlns:a16="http://schemas.microsoft.com/office/drawing/2014/main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5387941"/>
            <a:ext cx="485775" cy="814387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87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065762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sr-Cyrl-RS" sz="1600" dirty="0"/>
              <a:t>	Буџет мора бити у равнотежи, што значи да расходи морају одговарати приходима. Укупни планирани расходи и издаци за </a:t>
            </a:r>
            <a:r>
              <a:rPr lang="sr-Cyrl-RS" sz="1600" dirty="0" smtClean="0"/>
              <a:t>2023. </a:t>
            </a:r>
            <a:r>
              <a:rPr lang="sr-Cyrl-RS" sz="1600" dirty="0"/>
              <a:t>годину у Нацрту одлуке о буџету 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</a:t>
            </a:r>
            <a:r>
              <a:rPr lang="sr-Cyrl-RS" sz="16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ИЗДАЦИ</a:t>
            </a:r>
            <a:r>
              <a:rPr lang="sr-Cyrl-RS" sz="16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600" dirty="0"/>
              <a:t>e</a:t>
            </a:r>
            <a:r>
              <a:rPr lang="sr-Cyrl-RS" sz="16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И ИЗДАЦИ </a:t>
            </a:r>
            <a:r>
              <a:rPr lang="sr-Cyrl-RS" sz="1600" dirty="0"/>
              <a:t>морају се исказивати на законом прописан начин, односно морају се исказивати: по </a:t>
            </a:r>
            <a:r>
              <a:rPr lang="sr-Cyrl-RS" sz="1600" i="1" dirty="0"/>
              <a:t>програмима</a:t>
            </a:r>
            <a:r>
              <a:rPr lang="sr-Cyrl-RS" sz="16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600" i="1" dirty="0"/>
              <a:t>основној намени </a:t>
            </a:r>
            <a:r>
              <a:rPr lang="sr-Cyrl-RS" sz="1600" dirty="0"/>
              <a:t>која показује за коју врсту трошка се средства издвајају; по </a:t>
            </a:r>
            <a:r>
              <a:rPr lang="sr-Cyrl-RS" sz="1600" i="1" dirty="0"/>
              <a:t>функцији</a:t>
            </a:r>
            <a:r>
              <a:rPr lang="sr-Cyrl-RS" sz="1600" dirty="0"/>
              <a:t> која показује функционалну намену за одређену област и по </a:t>
            </a:r>
            <a:r>
              <a:rPr lang="sr-Cyrl-RS" sz="1600" i="1" dirty="0"/>
              <a:t>корисницима буџета </a:t>
            </a:r>
            <a:r>
              <a:rPr lang="sr-Cyrl-RS" sz="16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204864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705.297.790</a:t>
            </a:r>
            <a:r>
              <a:rPr lang="sr-Cyrl-RS" b="1" dirty="0" smtClean="0"/>
              <a:t>,00 </a:t>
            </a:r>
            <a:r>
              <a:rPr lang="sr-Cyrl-RS" b="1" dirty="0"/>
              <a:t>динара</a:t>
            </a:r>
            <a:endParaRPr lang="sr-Latn-R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8562868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0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пројектованих расхода и издатака буџета за </a:t>
            </a:r>
            <a:r>
              <a:rPr lang="sr-Cyrl-RS" sz="3000" b="1" dirty="0" smtClean="0"/>
              <a:t>202</a:t>
            </a:r>
            <a:r>
              <a:rPr lang="en-US" sz="3000" b="1" dirty="0" smtClean="0"/>
              <a:t>3</a:t>
            </a:r>
            <a:r>
              <a:rPr lang="sr-Cyrl-R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9853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49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0423322"/>
              </p:ext>
            </p:extLst>
          </p:nvPr>
        </p:nvGraphicFramePr>
        <p:xfrm>
          <a:off x="1187624" y="1916832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>
            <a:extLst>
              <a:ext uri="{FF2B5EF4-FFF2-40B4-BE49-F238E27FC236}">
                <a16:creationId xmlns="" xmlns:a16="http://schemas.microsoft.com/office/drawing/2014/main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b="1" dirty="0"/>
              <a:t>Структура пројектованих расхода и издатака буџета</a:t>
            </a:r>
            <a:r>
              <a:rPr lang="sr-Cyrl-RS" b="1" dirty="0"/>
              <a:t> </a:t>
            </a:r>
            <a:r>
              <a:rPr lang="sr-Cyrl-RS" sz="3200" b="1" dirty="0"/>
              <a:t>за </a:t>
            </a:r>
            <a:r>
              <a:rPr lang="sr-Cyrl-RS" sz="3200" b="1" dirty="0" smtClean="0"/>
              <a:t>202</a:t>
            </a:r>
            <a:r>
              <a:rPr lang="en-US" sz="3200" b="1" dirty="0" smtClean="0"/>
              <a:t>3</a:t>
            </a:r>
            <a:r>
              <a:rPr lang="sr-Cyrl-RS" sz="3200" b="1" dirty="0" smtClean="0"/>
              <a:t>. </a:t>
            </a:r>
            <a:r>
              <a:rPr lang="sr-Cyrl-RS" sz="3200" b="1" dirty="0"/>
              <a:t>годину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88675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>
            <a:normAutofit fontScale="90000"/>
          </a:bodyPr>
          <a:lstStyle/>
          <a:p>
            <a:r>
              <a:rPr lang="sr-Cyrl-RS" sz="2800" dirty="0">
                <a:solidFill>
                  <a:prstClr val="black"/>
                </a:solidFill>
              </a:rPr>
              <a:t>Које промене у буџету се очекују у односу на текућу </a:t>
            </a:r>
            <a:r>
              <a:rPr lang="sr-Cyrl-RS" sz="2800" dirty="0" smtClean="0">
                <a:solidFill>
                  <a:prstClr val="black"/>
                </a:solidFill>
              </a:rPr>
              <a:t>202</a:t>
            </a:r>
            <a:r>
              <a:rPr lang="en-US" sz="2800" dirty="0">
                <a:solidFill>
                  <a:prstClr val="black"/>
                </a:solidFill>
              </a:rPr>
              <a:t>2</a:t>
            </a:r>
            <a:r>
              <a:rPr lang="sr-Cyrl-RS" sz="2800" dirty="0" smtClean="0">
                <a:solidFill>
                  <a:prstClr val="black"/>
                </a:solidFill>
              </a:rPr>
              <a:t> </a:t>
            </a:r>
            <a:r>
              <a:rPr lang="sr-Cyrl-RS" sz="2800" dirty="0">
                <a:solidFill>
                  <a:prstClr val="black"/>
                </a:solidFill>
              </a:rPr>
              <a:t>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 fontScale="92500" lnSpcReduction="20000"/>
          </a:bodyPr>
          <a:lstStyle/>
          <a:p>
            <a:pPr marL="28575" indent="0" algn="just">
              <a:buNone/>
            </a:pPr>
            <a:r>
              <a:rPr lang="sr-Cyrl-RS" sz="2000" dirty="0"/>
              <a:t>Пројектовано је да ће укупни планирани трошкови (расходи и издаци) нашег наше општине за </a:t>
            </a:r>
            <a:r>
              <a:rPr lang="sr-Cyrl-R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202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sr-Cyrl-R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r>
              <a:rPr lang="sr-Cyrl-RS" sz="2000" dirty="0" smtClean="0"/>
              <a:t> </a:t>
            </a:r>
            <a:r>
              <a:rPr lang="sr-Cyrl-RS" sz="2000" dirty="0"/>
              <a:t>годину бити </a:t>
            </a:r>
            <a:r>
              <a:rPr lang="sr-Cyrl-RS" sz="2000" b="1" dirty="0"/>
              <a:t>смањени</a:t>
            </a:r>
            <a:r>
              <a:rPr lang="sr-Cyrl-RS" sz="2000" dirty="0"/>
              <a:t> у односу на последњу измену Одлуке о буџету за </a:t>
            </a:r>
            <a:r>
              <a:rPr lang="sr-Cyrl-RS" sz="2000" dirty="0" smtClean="0">
                <a:solidFill>
                  <a:schemeClr val="accent3">
                    <a:lumMod val="75000"/>
                  </a:schemeClr>
                </a:solidFill>
              </a:rPr>
              <a:t>202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sr-Cyrl-RS" sz="20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r>
              <a:rPr lang="sr-Cyrl-RS" sz="2000" dirty="0" smtClean="0"/>
              <a:t> </a:t>
            </a:r>
            <a:r>
              <a:rPr lang="sr-Cyrl-RS" sz="2000" dirty="0"/>
              <a:t>годину за </a:t>
            </a:r>
            <a:r>
              <a:rPr lang="en-US" sz="2000" b="1" dirty="0" smtClean="0"/>
              <a:t>243.403.384</a:t>
            </a:r>
            <a:r>
              <a:rPr lang="sr-Cyrl-RS" sz="2000" b="1" dirty="0" smtClean="0"/>
              <a:t>,00</a:t>
            </a:r>
            <a:r>
              <a:rPr lang="sr-Cyrl-RS" sz="2000" dirty="0" smtClean="0"/>
              <a:t> </a:t>
            </a:r>
            <a:r>
              <a:rPr lang="sr-Cyrl-RS" sz="2000" dirty="0"/>
              <a:t>динара, односно за</a:t>
            </a:r>
            <a:r>
              <a:rPr lang="sr-Cyrl-RS" sz="2000" dirty="0">
                <a:solidFill>
                  <a:srgbClr val="FF0000"/>
                </a:solidFill>
              </a:rPr>
              <a:t> </a:t>
            </a:r>
            <a:r>
              <a:rPr lang="sr-Cyrl-BA" sz="2000" b="1" dirty="0" smtClean="0"/>
              <a:t>26,26</a:t>
            </a:r>
            <a:r>
              <a:rPr lang="sr-Cyrl-RS" sz="2000" b="1" dirty="0" smtClean="0"/>
              <a:t>%</a:t>
            </a:r>
            <a:r>
              <a:rPr lang="sr-Cyrl-RS" sz="2000" dirty="0" smtClean="0"/>
              <a:t>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="" xmlns:a16="http://schemas.microsoft.com/office/drawing/2014/main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979712" y="2492896"/>
            <a:ext cx="6923658" cy="1800200"/>
          </a:xfrm>
        </p:spPr>
        <p:txBody>
          <a:bodyPr rtlCol="0">
            <a:normAutofit fontScale="92500" lnSpcReduction="20000"/>
          </a:bodyPr>
          <a:lstStyle/>
          <a:p>
            <a:pPr lvl="0"/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смањење </a:t>
            </a:r>
            <a:r>
              <a:rPr lang="sr-Cyrl-RS" sz="1600" b="1" dirty="0">
                <a:latin typeface="Arial" panose="020B0604020202020204" pitchFamily="34" charset="0"/>
                <a:cs typeface="Arial" panose="020B0604020202020204" pitchFamily="34" charset="0"/>
              </a:rPr>
              <a:t>коришћења роба и услуга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5.248.049,17</a:t>
            </a:r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sr-Cyrl-R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 динара</a:t>
            </a:r>
            <a:endParaRPr lang="en-US" sz="1600" b="1" dirty="0">
              <a:solidFill>
                <a:schemeClr val="hlink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defRPr/>
            </a:pP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смањење </a:t>
            </a:r>
            <a:r>
              <a:rPr lang="sr-Cyrl-RS" sz="1600" b="1" dirty="0">
                <a:latin typeface="Arial" panose="020B0604020202020204" pitchFamily="34" charset="0"/>
                <a:cs typeface="Arial" panose="020B0604020202020204" pitchFamily="34" charset="0"/>
              </a:rPr>
              <a:t>капиталних издатака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за 26.450.199,14 динара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смањење </a:t>
            </a:r>
            <a:r>
              <a:rPr lang="sr-Cyrl-R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субвенција </a:t>
            </a:r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5.525.000</a:t>
            </a:r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,00</a:t>
            </a:r>
            <a:r>
              <a:rPr lang="sr-Cyrl-RS" sz="1600" b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динара;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sr-Cyrl-R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Пројектовано </a:t>
            </a:r>
            <a:r>
              <a:rPr lang="sr-Cyrl-R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је </a:t>
            </a:r>
            <a:r>
              <a:rPr lang="sr-Cyrl-R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исти ниво</a:t>
            </a:r>
            <a:r>
              <a:rPr lang="sr-Cyrl-R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средстава резерве </a:t>
            </a:r>
            <a:r>
              <a:rPr lang="sr-Cyrl-R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sr-Cyrl-RS" alt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sr-Cyrl-R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,00 динара</a:t>
            </a:r>
          </a:p>
          <a:p>
            <a:pPr>
              <a:defRPr/>
            </a:pPr>
            <a:r>
              <a:rPr lang="sr-Cyrl-R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смањење расхода за запослене за 3.999.212,00 динара</a:t>
            </a:r>
            <a:endParaRPr lang="sr-Cyrl-RS" alt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sr-Latn-R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="" xmlns:a16="http://schemas.microsoft.com/office/drawing/2014/main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253" y="4635419"/>
            <a:ext cx="6851650" cy="1242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Пројектовано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је повећање </a:t>
            </a:r>
            <a:r>
              <a:rPr lang="sr-Cyrl-RS" sz="1600" b="1" dirty="0">
                <a:latin typeface="Arial" panose="020B0604020202020204" pitchFamily="34" charset="0"/>
                <a:cs typeface="Arial" panose="020B0604020202020204" pitchFamily="34" charset="0"/>
              </a:rPr>
              <a:t>дотација и трансфера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21.355.253</a:t>
            </a:r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,00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динара</a:t>
            </a:r>
            <a:r>
              <a:rPr lang="sr-Cyrl-RS" sz="1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смањење </a:t>
            </a:r>
            <a:r>
              <a:rPr lang="sr-Cyrl-RS" sz="1600" b="1" dirty="0">
                <a:latin typeface="Arial" panose="020B0604020202020204" pitchFamily="34" charset="0"/>
                <a:cs typeface="Arial" panose="020B0604020202020204" pitchFamily="34" charset="0"/>
              </a:rPr>
              <a:t>расхода за социјалну заштиту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9.120.627,11</a:t>
            </a:r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динара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sr-Cyrl-R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повећање </a:t>
            </a:r>
            <a:r>
              <a:rPr lang="sr-Cyrl-R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осталих расхода </a:t>
            </a:r>
            <a:r>
              <a:rPr lang="sr-Cyrl-R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sr-Cyrl-R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18.352.688,00 динара</a:t>
            </a:r>
            <a:endParaRPr lang="sr-Cyrl-R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=""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938" y="2820988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=""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1450" y="4625975"/>
            <a:ext cx="485775" cy="917575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60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Планирани 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021680"/>
              </p:ext>
            </p:extLst>
          </p:nvPr>
        </p:nvGraphicFramePr>
        <p:xfrm>
          <a:off x="91846" y="980729"/>
          <a:ext cx="8960308" cy="573321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="" xmlns:a16="http://schemas.microsoft.com/office/drawing/2014/main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="" xmlns:a16="http://schemas.microsoft.com/office/drawing/2014/main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Нацрта Одлуке о буџету за </a:t>
                      </a:r>
                      <a:r>
                        <a:rPr lang="sr-Cyrl-RS" sz="1200" dirty="0" smtClean="0"/>
                        <a:t>2023.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sr-Cyrl-RS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9.230.000,00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1,31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32.142.148,89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4,58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3.641.851,11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0,52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10.900.000,00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1,55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17.761.000,00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2,52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109.697.765,00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15,55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120.952.521,00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17,15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56.163.133,00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7,96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13.275.000,00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1,88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30.481.678,00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4,32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20.488.705,00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2,90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15.122.965,00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2,14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233.090.129,00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33,04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18.350.894,00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2,60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14.000.000,00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1,98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705.297.790,00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404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sr-Cyrl-RS" sz="3100" b="1" dirty="0"/>
              <a:t>Структура планираних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35CA3346-52C3-4B96-A757-C775AAA1D5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6806630"/>
              </p:ext>
            </p:extLst>
          </p:nvPr>
        </p:nvGraphicFramePr>
        <p:xfrm>
          <a:off x="827585" y="1484784"/>
          <a:ext cx="6792416" cy="4871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5339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2F54C9-C980-4C71-BA2D-A88388C23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r-Cyrl-RS" sz="4000" dirty="0"/>
              <a:t>Садржај</a:t>
            </a:r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3FEAF02-86FB-4827-AE2D-CD92DAA3C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DE59095-0520-4B4F-BB03-6790E4E9402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5115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sr-Cyrl-RS" sz="1600" dirty="0"/>
              <a:t>1. Увод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2. Ko </a:t>
            </a:r>
            <a:r>
              <a:rPr lang="sr-Cyrl-RS" sz="1600" dirty="0"/>
              <a:t>се финансира из буџета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3. Kako </a:t>
            </a:r>
            <a:r>
              <a:rPr lang="sr-Cyrl-RS" sz="1600" dirty="0"/>
              <a:t>настаје буџет општине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    - </a:t>
            </a:r>
            <a:r>
              <a:rPr lang="sr-Cyrl-RS" sz="1600" dirty="0"/>
              <a:t>Појам буџета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    - Ko </a:t>
            </a:r>
            <a:r>
              <a:rPr lang="sr-Cyrl-RS" sz="1600" dirty="0"/>
              <a:t>учествује у буџетском процесу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    - </a:t>
            </a:r>
            <a:r>
              <a:rPr lang="sr-Cyrl-RS" sz="1600" dirty="0"/>
              <a:t>На основу чега се доноси буџет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4. Kako</a:t>
            </a:r>
            <a:r>
              <a:rPr lang="sr-Cyrl-RS" sz="1600" dirty="0"/>
              <a:t> се пуни општинска каса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    - </a:t>
            </a:r>
            <a:r>
              <a:rPr lang="sr-Cyrl-RS" sz="1600" dirty="0"/>
              <a:t>Шта су приходи и примања буџета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    - </a:t>
            </a:r>
            <a:r>
              <a:rPr lang="sr-Cyrl-RS" sz="1600" dirty="0"/>
              <a:t>Структура планираних прихода и примања за </a:t>
            </a:r>
            <a:r>
              <a:rPr lang="sr-Cyrl-RS" sz="1600" dirty="0" smtClean="0"/>
              <a:t>202</a:t>
            </a:r>
            <a:r>
              <a:rPr lang="en-US" sz="1600" dirty="0" smtClean="0"/>
              <a:t>3</a:t>
            </a:r>
            <a:r>
              <a:rPr lang="sr-Cyrl-RS" sz="1600" dirty="0" smtClean="0"/>
              <a:t>. </a:t>
            </a:r>
            <a:r>
              <a:rPr lang="sr-Cyrl-RS" sz="1600" dirty="0"/>
              <a:t>годину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    - </a:t>
            </a:r>
            <a:r>
              <a:rPr lang="sr-Cyrl-RS" sz="1600" dirty="0"/>
              <a:t>Шта се променило у односу на </a:t>
            </a:r>
            <a:r>
              <a:rPr lang="sr-Cyrl-RS" sz="1600" dirty="0" smtClean="0"/>
              <a:t>202</a:t>
            </a:r>
            <a:r>
              <a:rPr lang="en-US" sz="1600" dirty="0" smtClean="0"/>
              <a:t>2</a:t>
            </a:r>
            <a:r>
              <a:rPr lang="sr-Cyrl-RS" sz="1600" dirty="0" smtClean="0"/>
              <a:t>. </a:t>
            </a:r>
            <a:r>
              <a:rPr lang="sr-Cyrl-RS" sz="1600" dirty="0"/>
              <a:t>годину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5. </a:t>
            </a:r>
            <a:r>
              <a:rPr lang="sr-Cyrl-RS" sz="1600" dirty="0"/>
              <a:t>На шта се троше јавна средства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    - </a:t>
            </a:r>
            <a:r>
              <a:rPr lang="sr-Cyrl-RS" sz="1600" dirty="0"/>
              <a:t>Шта су расходи и издаци буџета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    - </a:t>
            </a:r>
            <a:r>
              <a:rPr lang="sr-Cyrl-RS" sz="1600" dirty="0"/>
              <a:t>Структура планираних расхода и издатака</a:t>
            </a:r>
            <a:r>
              <a:rPr lang="hr-HR" sz="1600" dirty="0"/>
              <a:t> za </a:t>
            </a:r>
            <a:r>
              <a:rPr lang="hr-HR" sz="1600" dirty="0" smtClean="0"/>
              <a:t>202</a:t>
            </a:r>
            <a:r>
              <a:rPr lang="en-US" sz="1600" dirty="0" smtClean="0"/>
              <a:t>3</a:t>
            </a:r>
            <a:r>
              <a:rPr lang="hr-HR" sz="1600" dirty="0" smtClean="0"/>
              <a:t>. </a:t>
            </a:r>
            <a:r>
              <a:rPr lang="sr-Cyrl-RS" sz="1600" dirty="0"/>
              <a:t>годину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    - </a:t>
            </a:r>
            <a:r>
              <a:rPr lang="sr-Cyrl-RS" sz="1600" dirty="0"/>
              <a:t>Шта се променило у односу на </a:t>
            </a:r>
            <a:r>
              <a:rPr lang="sr-Cyrl-RS" sz="1600" dirty="0" smtClean="0"/>
              <a:t>202</a:t>
            </a:r>
            <a:r>
              <a:rPr lang="en-US" sz="1600" dirty="0" smtClean="0"/>
              <a:t>2</a:t>
            </a:r>
            <a:r>
              <a:rPr lang="sr-Cyrl-RS" sz="1600" dirty="0" smtClean="0"/>
              <a:t>. </a:t>
            </a:r>
            <a:r>
              <a:rPr lang="sr-Cyrl-RS" sz="1600" dirty="0"/>
              <a:t>годину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    - </a:t>
            </a:r>
            <a:r>
              <a:rPr lang="sr-Cyrl-RS" sz="1600" dirty="0"/>
              <a:t>Расходи буџета по програмима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    - </a:t>
            </a:r>
            <a:r>
              <a:rPr lang="sr-Cyrl-RS" sz="1600" dirty="0"/>
              <a:t>Расходи буџета расподељени по директним и индиректним корисницима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    - </a:t>
            </a:r>
            <a:r>
              <a:rPr lang="sr-Cyrl-RS" sz="1600" dirty="0"/>
              <a:t>Најважнји планирани капитални пројекти</a:t>
            </a:r>
          </a:p>
          <a:p>
            <a:pPr marL="0" indent="0">
              <a:buNone/>
            </a:pPr>
            <a:r>
              <a:rPr lang="sr-Cyrl-RS" sz="1600" dirty="0"/>
              <a:t>    - пројекти од интереса за локалну заједницу</a:t>
            </a:r>
          </a:p>
          <a:p>
            <a:pPr marL="0" indent="0">
              <a:buNone/>
            </a:pPr>
            <a:r>
              <a:rPr lang="sr-Cyrl-RS" sz="1600" dirty="0"/>
              <a:t>    - Укључивање грађана у процес припреме буџета / консултације</a:t>
            </a:r>
            <a:r>
              <a:rPr lang="hr-HR" sz="1600" dirty="0"/>
              <a:t/>
            </a:r>
            <a:br>
              <a:rPr lang="hr-HR" sz="1600" dirty="0"/>
            </a:b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10320908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000" b="1" dirty="0"/>
              <a:t>Планирани 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8333819"/>
              </p:ext>
            </p:extLst>
          </p:nvPr>
        </p:nvGraphicFramePr>
        <p:xfrm>
          <a:off x="683569" y="1417633"/>
          <a:ext cx="7488833" cy="386516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75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278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28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05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55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Нацрта Одлуке о буџету за </a:t>
                      </a:r>
                      <a:r>
                        <a:rPr lang="sr-Cyrl-RS" sz="1200" dirty="0" smtClean="0"/>
                        <a:t>2023.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Скупштина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sr-Cyrl-RS" sz="1500" dirty="0">
                          <a:effectLst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11.469.615,00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1,60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47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+mn-lt"/>
                          <a:ea typeface="+mn-ea"/>
                        </a:rPr>
                        <a:t>Председник</a:t>
                      </a:r>
                      <a:r>
                        <a:rPr lang="sr-Cyrl-RS" sz="1500" baseline="0" dirty="0">
                          <a:effectLst/>
                          <a:latin typeface="+mn-lt"/>
                          <a:ea typeface="+mn-ea"/>
                        </a:rPr>
                        <a:t> општине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5.320.279,00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0,80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Општинско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веће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1.381.000,00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0,15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521.270.245,00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70,24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Општинско </a:t>
                      </a:r>
                      <a:r>
                        <a:rPr lang="en-US" sz="1500" dirty="0" err="1">
                          <a:effectLst/>
                        </a:rPr>
                        <a:t>јавно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правобранилаштво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2.242.660,00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0,34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3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Месне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заједнице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7.050.000,00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0,88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Библиотека</a:t>
                      </a:r>
                      <a:r>
                        <a:rPr lang="sr-Cyrl-RS" sz="1500" dirty="0">
                          <a:effectLst/>
                        </a:rPr>
                        <a:t> 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20.488.705,00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4,50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000" dirty="0">
                          <a:effectLst/>
                        </a:rPr>
                        <a:t>9</a:t>
                      </a:r>
                      <a:r>
                        <a:rPr lang="en-US" sz="10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П</a:t>
                      </a:r>
                      <a:r>
                        <a:rPr lang="sr-Cyrl-RS" sz="1500" dirty="0" err="1">
                          <a:effectLst/>
                        </a:rPr>
                        <a:t>редшколска</a:t>
                      </a:r>
                      <a:r>
                        <a:rPr lang="sr-Cyrl-RS" sz="1500" dirty="0">
                          <a:effectLst/>
                        </a:rPr>
                        <a:t> установа 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120.952.521,00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21,49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000" dirty="0" smtClean="0">
                          <a:effectLst/>
                          <a:latin typeface="+mn-lt"/>
                          <a:ea typeface="+mn-ea"/>
                        </a:rPr>
                        <a:t>10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Спортско-туристичка установа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200" dirty="0" smtClean="0">
                          <a:effectLst/>
                          <a:latin typeface="Times New Roman"/>
                          <a:ea typeface="Times New Roman"/>
                        </a:rPr>
                        <a:t>15.122.965,00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У К У П Н О: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705.297.790,00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13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888844"/>
              </p:ext>
            </p:extLst>
          </p:nvPr>
        </p:nvGraphicFramePr>
        <p:xfrm>
          <a:off x="899592" y="1340769"/>
          <a:ext cx="7560841" cy="5114467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189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19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9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23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25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1.Израда </a:t>
                      </a: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просторног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плана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5.000.000,00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5.000.000,00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2.Израда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ПДР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3.Изградња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дечјег вртића у Латвици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22.440.00,00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77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4.Израда улица и путева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50.000.000,00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70.000.000,00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70.000.000,00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5.Откуп земљишта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.000.000,00 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8.000.000,00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8.000.000,00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6.Пројектовање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улица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7.000.000,00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8.000.000,00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8.000.000,00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7.Пројектовање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водоводне мреже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1.500.000,00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1.500.000,00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1.500.000,00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8.Пројектовање канализационе мреже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Times New Roman"/>
                          <a:ea typeface="Times New Roman"/>
                        </a:rPr>
                        <a:t>1.500.000,00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Times New Roman"/>
                          <a:ea typeface="Times New Roman"/>
                        </a:rPr>
                        <a:t>1.500.000,00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Times New Roman"/>
                          <a:ea typeface="Times New Roman"/>
                        </a:rPr>
                        <a:t>1.500.000,00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9.Изградња водоводне мреже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Times New Roman"/>
                          <a:ea typeface="Times New Roman"/>
                        </a:rPr>
                        <a:t>2.500.000,00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Times New Roman"/>
                          <a:ea typeface="Times New Roman"/>
                        </a:rPr>
                        <a:t>2.500.000,00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Times New Roman"/>
                          <a:ea typeface="Times New Roman"/>
                        </a:rPr>
                        <a:t>2.500.000,00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10.Изградња канализационе мреже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Times New Roman"/>
                          <a:ea typeface="Times New Roman"/>
                        </a:rPr>
                        <a:t>2.500.000,00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Times New Roman"/>
                          <a:ea typeface="Times New Roman"/>
                        </a:rPr>
                        <a:t>2.500.000,00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Times New Roman"/>
                          <a:ea typeface="Times New Roman"/>
                        </a:rPr>
                        <a:t>2.500.000,00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11.Пројектовање вртића у Ариљу, Сололског дома</a:t>
                      </a:r>
                      <a:r>
                        <a:rPr lang="sr-Cyrl-BA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у Ариљу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Times New Roman"/>
                          <a:ea typeface="Times New Roman"/>
                        </a:rPr>
                        <a:t>3.432.000,00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12.Означавање улица у општини Ариље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Times New Roman"/>
                          <a:ea typeface="Times New Roman"/>
                        </a:rPr>
                        <a:t>3.230.000,00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Укупно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Times New Roman"/>
                          <a:ea typeface="Times New Roman"/>
                        </a:rPr>
                        <a:t>99.670.000,00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Times New Roman"/>
                          <a:ea typeface="Times New Roman"/>
                        </a:rPr>
                        <a:t>100.000.000,00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Times New Roman"/>
                          <a:ea typeface="Times New Roman"/>
                        </a:rPr>
                        <a:t>95.000.000,00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планирани капитални пројекти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742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86"/>
          </a:xfrm>
        </p:spPr>
        <p:txBody>
          <a:bodyPr>
            <a:normAutofit/>
          </a:bodyPr>
          <a:lstStyle/>
          <a:p>
            <a:r>
              <a:rPr lang="sr-Cyrl-RS" sz="2800" dirty="0"/>
              <a:t>Најважнији планирани пројекти</a:t>
            </a:r>
            <a:r>
              <a:rPr lang="sr-Latn-RS" sz="2800" dirty="0"/>
              <a:t> </a:t>
            </a:r>
            <a:r>
              <a:rPr lang="sr-Cyrl-RS" sz="2800" dirty="0"/>
              <a:t>од интереса за локалну заједницу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="" xmlns:a16="http://schemas.microsoft.com/office/drawing/2014/main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63738"/>
              </p:ext>
            </p:extLst>
          </p:nvPr>
        </p:nvGraphicFramePr>
        <p:xfrm>
          <a:off x="457200" y="1340768"/>
          <a:ext cx="7751203" cy="5174899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2945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69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98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8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801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0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23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25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1.Енергетска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санација стамбених зграда и породичних кућа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9.000.000,00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10.000.000,00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10.000.000,00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2.Суфинансирање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пројекта смањења загађења ваздуха пореклом из индивидуалних извора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5.000.000,00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3.Куповина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сеоске са окућницом у оквиру хуманитарне акције доплатне поштанске марке Кров 2022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1.322.718,00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22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Напомена</a:t>
                      </a:r>
                      <a:r>
                        <a:rPr lang="sr-Cyrl-RS" sz="1100" b="1" baseline="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риказани су пројекти који нису приказани у капиталном буџету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Укупно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15.322.718,00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10.000.000,00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10.000.000,00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7943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80039E-BC42-4751-BF68-78258FF7B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600" dirty="0"/>
              <a:t>Учешће грађана у буџетском процесу / консултације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3BA4C4-5591-43AC-9E39-1CBE73297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RS" dirty="0"/>
              <a:t>Резултати Анкете:</a:t>
            </a:r>
            <a:endParaRPr lang="en-US" dirty="0"/>
          </a:p>
          <a:p>
            <a:pPr marL="0" indent="0" algn="just">
              <a:buNone/>
            </a:pPr>
            <a:r>
              <a:rPr lang="ru-RU" sz="3300" dirty="0"/>
              <a:t>На основу обрађених </a:t>
            </a:r>
            <a:r>
              <a:rPr lang="ru-RU" sz="3300" dirty="0" smtClean="0"/>
              <a:t>199 </a:t>
            </a:r>
            <a:r>
              <a:rPr lang="ru-RU" sz="3300" dirty="0"/>
              <a:t>попуњена упитника од стране грађана, три (односно четири) најприоритетнија пројекта од девет понуђених, су:</a:t>
            </a:r>
          </a:p>
          <a:p>
            <a:pPr marL="0" indent="0" algn="just">
              <a:buNone/>
            </a:pPr>
            <a:r>
              <a:rPr lang="ru-RU" sz="3300" dirty="0"/>
              <a:t>1. </a:t>
            </a:r>
            <a:r>
              <a:rPr lang="ru-RU" sz="3300" dirty="0" smtClean="0"/>
              <a:t>Уређење градског трга у Ариљу </a:t>
            </a:r>
            <a:r>
              <a:rPr lang="ru-RU" sz="3300" dirty="0"/>
              <a:t>са </a:t>
            </a:r>
            <a:r>
              <a:rPr lang="ru-RU" sz="3300" dirty="0" smtClean="0"/>
              <a:t>45</a:t>
            </a:r>
            <a:r>
              <a:rPr lang="ru-RU" sz="3300" dirty="0" smtClean="0"/>
              <a:t>, </a:t>
            </a:r>
            <a:r>
              <a:rPr lang="ru-RU" sz="3300" dirty="0"/>
              <a:t>односно </a:t>
            </a:r>
            <a:r>
              <a:rPr lang="ru-RU" sz="3300" dirty="0" smtClean="0"/>
              <a:t>22,61</a:t>
            </a:r>
            <a:r>
              <a:rPr lang="ru-RU" sz="3300" dirty="0" smtClean="0"/>
              <a:t>% </a:t>
            </a:r>
            <a:r>
              <a:rPr lang="ru-RU" sz="3300" dirty="0"/>
              <a:t>одговора;</a:t>
            </a:r>
          </a:p>
          <a:p>
            <a:pPr marL="0" indent="0" algn="just">
              <a:buNone/>
            </a:pPr>
            <a:r>
              <a:rPr lang="ru-RU" sz="3300" dirty="0"/>
              <a:t>2. Реконструкција </a:t>
            </a:r>
            <a:r>
              <a:rPr lang="ru-RU" sz="3300" dirty="0" smtClean="0"/>
              <a:t>улица у Ариљу</a:t>
            </a:r>
            <a:r>
              <a:rPr lang="ru-RU" sz="3300" dirty="0" smtClean="0"/>
              <a:t> </a:t>
            </a:r>
            <a:r>
              <a:rPr lang="ru-RU" sz="3300" dirty="0"/>
              <a:t>са </a:t>
            </a:r>
            <a:r>
              <a:rPr lang="ru-RU" sz="3300" dirty="0" smtClean="0"/>
              <a:t>34</a:t>
            </a:r>
            <a:r>
              <a:rPr lang="ru-RU" sz="3300" dirty="0" smtClean="0"/>
              <a:t>, </a:t>
            </a:r>
            <a:r>
              <a:rPr lang="ru-RU" sz="3300" dirty="0"/>
              <a:t>односно </a:t>
            </a:r>
            <a:r>
              <a:rPr lang="ru-RU" sz="3300" dirty="0" smtClean="0"/>
              <a:t>17,08</a:t>
            </a:r>
            <a:r>
              <a:rPr lang="ru-RU" sz="3300" dirty="0" smtClean="0"/>
              <a:t>% </a:t>
            </a:r>
            <a:r>
              <a:rPr lang="ru-RU" sz="3300" dirty="0"/>
              <a:t>одговора;</a:t>
            </a:r>
          </a:p>
          <a:p>
            <a:pPr marL="0" indent="0" algn="just">
              <a:buNone/>
            </a:pPr>
            <a:r>
              <a:rPr lang="ru-RU" sz="3300" dirty="0"/>
              <a:t>3. Изградња новог вртића у </a:t>
            </a:r>
            <a:r>
              <a:rPr lang="ru-RU" sz="3300" dirty="0" smtClean="0"/>
              <a:t>Латвици</a:t>
            </a:r>
            <a:r>
              <a:rPr lang="ru-RU" sz="3300" dirty="0" smtClean="0"/>
              <a:t> </a:t>
            </a:r>
            <a:r>
              <a:rPr lang="ru-RU" sz="3300" dirty="0"/>
              <a:t>са </a:t>
            </a:r>
            <a:r>
              <a:rPr lang="ru-RU" sz="3300" dirty="0" smtClean="0"/>
              <a:t>34</a:t>
            </a:r>
            <a:r>
              <a:rPr lang="ru-RU" sz="3300" dirty="0" smtClean="0"/>
              <a:t>, </a:t>
            </a:r>
            <a:r>
              <a:rPr lang="ru-RU" sz="3300" dirty="0"/>
              <a:t>односно </a:t>
            </a:r>
            <a:r>
              <a:rPr lang="ru-RU" sz="3300" dirty="0" smtClean="0"/>
              <a:t>17,08</a:t>
            </a:r>
            <a:r>
              <a:rPr lang="ru-RU" sz="3300" dirty="0" smtClean="0"/>
              <a:t>% </a:t>
            </a:r>
            <a:r>
              <a:rPr lang="ru-RU" sz="3300" dirty="0"/>
              <a:t>одговора;</a:t>
            </a:r>
          </a:p>
          <a:p>
            <a:pPr marL="0" indent="0" algn="just">
              <a:buNone/>
            </a:pPr>
            <a:r>
              <a:rPr lang="ru-RU" sz="3300" dirty="0"/>
              <a:t>4. </a:t>
            </a:r>
            <a:r>
              <a:rPr lang="ru-RU" sz="3300" dirty="0" smtClean="0"/>
              <a:t>Реконструкција водоводне мреже</a:t>
            </a:r>
            <a:r>
              <a:rPr lang="ru-RU" sz="3300" dirty="0" smtClean="0"/>
              <a:t> </a:t>
            </a:r>
            <a:r>
              <a:rPr lang="ru-RU" sz="3300" dirty="0"/>
              <a:t>са </a:t>
            </a:r>
            <a:r>
              <a:rPr lang="ru-RU" sz="3300" dirty="0" smtClean="0"/>
              <a:t>31</a:t>
            </a:r>
            <a:r>
              <a:rPr lang="ru-RU" sz="3300" dirty="0" smtClean="0"/>
              <a:t>, </a:t>
            </a:r>
            <a:r>
              <a:rPr lang="ru-RU" sz="3300" dirty="0"/>
              <a:t>односно </a:t>
            </a:r>
            <a:r>
              <a:rPr lang="ru-RU" sz="3300" dirty="0" smtClean="0"/>
              <a:t>15,58</a:t>
            </a:r>
            <a:r>
              <a:rPr lang="ru-RU" sz="3300" dirty="0" smtClean="0"/>
              <a:t>% </a:t>
            </a:r>
            <a:r>
              <a:rPr lang="ru-RU" sz="3300" dirty="0"/>
              <a:t>одговора.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DF321FE-8229-4243-A32C-46CB27CF0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FB0A07-249F-4345-993B-6AB4700608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36063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3C33B8-93D5-4313-BF64-445235198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97EC808-FFE6-45F0-B61C-8D19BE2AB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sr-Cyrl-RS" sz="2400" dirty="0"/>
              <a:t>Поред избора приоритених пројеката, грађани су могли да дају предлоге пројеката. Предлози су се углавном односили на:</a:t>
            </a:r>
          </a:p>
          <a:p>
            <a:pPr algn="just">
              <a:buFontTx/>
              <a:buChar char="-"/>
            </a:pPr>
            <a:r>
              <a:rPr lang="sr-Cyrl-RS" sz="2400" dirty="0" smtClean="0"/>
              <a:t>Уређење градског трга у Ариљу</a:t>
            </a:r>
            <a:endParaRPr lang="sr-Cyrl-RS" sz="2400" dirty="0"/>
          </a:p>
          <a:p>
            <a:pPr algn="just">
              <a:buFontTx/>
              <a:buChar char="-"/>
            </a:pPr>
            <a:r>
              <a:rPr lang="sr-Cyrl-RS" sz="2400" dirty="0" smtClean="0"/>
              <a:t>Изградња вртића у Латвици</a:t>
            </a:r>
            <a:endParaRPr lang="sr-Cyrl-RS" sz="2400" dirty="0"/>
          </a:p>
          <a:p>
            <a:pPr algn="just">
              <a:buFontTx/>
              <a:buChar char="-"/>
            </a:pPr>
            <a:r>
              <a:rPr lang="sr-Cyrl-RS" sz="2400" dirty="0" smtClean="0"/>
              <a:t>Реконструкција улица у Ариљу</a:t>
            </a:r>
            <a:endParaRPr lang="sr-Cyrl-RS" sz="2400" dirty="0"/>
          </a:p>
          <a:p>
            <a:pPr algn="just">
              <a:buFontTx/>
              <a:buChar char="-"/>
            </a:pPr>
            <a:r>
              <a:rPr lang="sr-Cyrl-RS" sz="2400" dirty="0" smtClean="0"/>
              <a:t>Реконструкција водоводне мреже</a:t>
            </a:r>
            <a:endParaRPr lang="sr-Cyrl-RS" sz="2400" dirty="0"/>
          </a:p>
          <a:p>
            <a:pPr marL="0" indent="0" algn="just">
              <a:buNone/>
            </a:pPr>
            <a:r>
              <a:rPr lang="sr-Cyrl-RS" sz="2400" dirty="0"/>
              <a:t>Конкретни пројекти се налазе у Извештају о спроведеном процесу консултација са грађанима (анкети) који се може наћи на званичној интернет страници општине </a:t>
            </a:r>
            <a:r>
              <a:rPr lang="sr-Latn-RS" sz="2400" dirty="0">
                <a:hlinkClick r:id="rId2"/>
              </a:rPr>
              <a:t>www.arilje.rs</a:t>
            </a:r>
            <a:r>
              <a:rPr lang="sr-Latn-RS" sz="2400" dirty="0"/>
              <a:t> </a:t>
            </a:r>
          </a:p>
          <a:p>
            <a:pPr marL="0" indent="0" algn="just">
              <a:buNone/>
            </a:pPr>
            <a:r>
              <a:rPr lang="sr-Cyrl-RS" sz="2400" dirty="0"/>
              <a:t>Предлози пројеката ће бити разматрани приликом утврђивања Предлога буџета од стране Општинског већа и Скупштине општине. Уколико неки од предложених пројеката не буде уврштен у Буџет за </a:t>
            </a:r>
            <a:r>
              <a:rPr lang="sr-Cyrl-RS" sz="2400" dirty="0" smtClean="0"/>
              <a:t>2023. </a:t>
            </a:r>
            <a:r>
              <a:rPr lang="sr-Cyrl-RS" sz="2400" dirty="0"/>
              <a:t>годину, локална самоуправа ће их изнова размотрити у наредном буџетском циклусу.</a:t>
            </a:r>
          </a:p>
          <a:p>
            <a:pPr algn="just">
              <a:buFontTx/>
              <a:buChar char="-"/>
            </a:pPr>
            <a:endParaRPr lang="sr-Cyrl-RS" sz="2400" dirty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2940C7D-708F-45C4-932D-ECA9B5D1A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046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80039E-BC42-4751-BF68-78258FF7B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sr-Cyrl-RS" sz="3200" dirty="0"/>
              <a:t>Ка равноправнијој општини - Родно одговорно буџетирање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3BA4C4-5591-43AC-9E39-1CBE73297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86610"/>
          </a:xfrm>
        </p:spPr>
        <p:txBody>
          <a:bodyPr>
            <a:normAutofit fontScale="62500" lnSpcReduction="20000"/>
          </a:bodyPr>
          <a:lstStyle/>
          <a:p>
            <a:pPr algn="just"/>
            <a:endParaRPr lang="sr-Cyrl-RS" dirty="0"/>
          </a:p>
          <a:p>
            <a:pPr algn="just"/>
            <a:r>
              <a:rPr lang="sr-Cyrl-RS" sz="3300" dirty="0"/>
              <a:t>У</a:t>
            </a:r>
            <a:r>
              <a:rPr lang="en-US" sz="3300" dirty="0" err="1"/>
              <a:t>вођење</a:t>
            </a:r>
            <a:r>
              <a:rPr lang="en-US" sz="3300" dirty="0"/>
              <a:t> </a:t>
            </a:r>
            <a:r>
              <a:rPr lang="en-US" sz="3300" dirty="0" err="1"/>
              <a:t>принципа</a:t>
            </a:r>
            <a:r>
              <a:rPr lang="en-US" sz="3300" dirty="0"/>
              <a:t> </a:t>
            </a:r>
            <a:r>
              <a:rPr lang="en-US" sz="3300" dirty="0" err="1"/>
              <a:t>родне</a:t>
            </a:r>
            <a:r>
              <a:rPr lang="en-US" sz="3300" dirty="0"/>
              <a:t> </a:t>
            </a:r>
            <a:r>
              <a:rPr lang="en-US" sz="3300" dirty="0" err="1"/>
              <a:t>равноправности</a:t>
            </a:r>
            <a:r>
              <a:rPr lang="en-US" sz="3300" dirty="0"/>
              <a:t> у </a:t>
            </a:r>
            <a:r>
              <a:rPr lang="en-US" sz="3300" dirty="0" err="1"/>
              <a:t>буџетски</a:t>
            </a:r>
            <a:r>
              <a:rPr lang="en-US" sz="3300" dirty="0"/>
              <a:t> </a:t>
            </a:r>
            <a:r>
              <a:rPr lang="en-US" sz="3300" dirty="0" err="1"/>
              <a:t>процес</a:t>
            </a:r>
            <a:r>
              <a:rPr lang="sr-Cyrl-RS" sz="3300" dirty="0"/>
              <a:t> </a:t>
            </a:r>
            <a:r>
              <a:rPr lang="en-US" sz="3300" dirty="0" err="1"/>
              <a:t>доприноси</a:t>
            </a:r>
            <a:r>
              <a:rPr lang="en-US" sz="3300" dirty="0"/>
              <a:t> </a:t>
            </a:r>
            <a:r>
              <a:rPr lang="en-US" sz="3300" dirty="0" err="1"/>
              <a:t>побољшању</a:t>
            </a:r>
            <a:r>
              <a:rPr lang="en-US" sz="3300" dirty="0"/>
              <a:t> </a:t>
            </a:r>
            <a:r>
              <a:rPr lang="en-US" sz="3300" dirty="0" err="1"/>
              <a:t>ефективности</a:t>
            </a:r>
            <a:r>
              <a:rPr lang="en-US" sz="3300" dirty="0"/>
              <a:t> </a:t>
            </a:r>
            <a:r>
              <a:rPr lang="en-US" sz="3300" dirty="0" err="1"/>
              <a:t>буџета</a:t>
            </a:r>
            <a:r>
              <a:rPr lang="en-US" sz="3300" dirty="0"/>
              <a:t> и </a:t>
            </a:r>
            <a:r>
              <a:rPr lang="en-US" sz="3300" dirty="0" err="1"/>
              <a:t>омогућава</a:t>
            </a:r>
            <a:r>
              <a:rPr lang="en-US" sz="3300" dirty="0"/>
              <a:t> </a:t>
            </a:r>
            <a:r>
              <a:rPr lang="en-US" sz="3300" dirty="0" err="1"/>
              <a:t>бољи</a:t>
            </a:r>
            <a:r>
              <a:rPr lang="en-US" sz="3300" dirty="0"/>
              <a:t> </a:t>
            </a:r>
            <a:r>
              <a:rPr lang="en-US" sz="3300" dirty="0" err="1"/>
              <a:t>увид</a:t>
            </a:r>
            <a:r>
              <a:rPr lang="en-US" sz="3300" dirty="0"/>
              <a:t> у </a:t>
            </a:r>
            <a:r>
              <a:rPr lang="en-US" sz="3300" dirty="0" err="1"/>
              <a:t>користи</a:t>
            </a:r>
            <a:r>
              <a:rPr lang="en-US" sz="3300" dirty="0"/>
              <a:t> </a:t>
            </a:r>
            <a:r>
              <a:rPr lang="en-US" sz="3300" dirty="0" err="1"/>
              <a:t>које</a:t>
            </a:r>
            <a:r>
              <a:rPr lang="en-US" sz="3300" dirty="0"/>
              <a:t> </a:t>
            </a:r>
            <a:r>
              <a:rPr lang="en-US" sz="3300" dirty="0" err="1"/>
              <a:t>жене</a:t>
            </a:r>
            <a:r>
              <a:rPr lang="en-US" sz="3300" dirty="0"/>
              <a:t> и </a:t>
            </a:r>
            <a:r>
              <a:rPr lang="en-US" sz="3300" dirty="0" err="1"/>
              <a:t>мушкарци</a:t>
            </a:r>
            <a:r>
              <a:rPr lang="en-US" sz="3300" dirty="0"/>
              <a:t> </a:t>
            </a:r>
            <a:r>
              <a:rPr lang="en-US" sz="3300" dirty="0" err="1"/>
              <a:t>имају</a:t>
            </a:r>
            <a:r>
              <a:rPr lang="en-US" sz="3300" dirty="0"/>
              <a:t> </a:t>
            </a:r>
            <a:r>
              <a:rPr lang="en-US" sz="3300" dirty="0" err="1"/>
              <a:t>од</a:t>
            </a:r>
            <a:r>
              <a:rPr lang="en-US" sz="3300" dirty="0"/>
              <a:t> </a:t>
            </a:r>
            <a:r>
              <a:rPr lang="en-US" sz="3300" dirty="0" err="1"/>
              <a:t>буџетских</a:t>
            </a:r>
            <a:r>
              <a:rPr lang="en-US" sz="3300" dirty="0"/>
              <a:t> </a:t>
            </a:r>
            <a:r>
              <a:rPr lang="en-US" sz="3300" dirty="0" err="1"/>
              <a:t>средстава</a:t>
            </a:r>
            <a:r>
              <a:rPr lang="en-US" sz="3300" dirty="0"/>
              <a:t>.  </a:t>
            </a:r>
            <a:endParaRPr lang="sr-Cyrl-RS" sz="3300" dirty="0"/>
          </a:p>
          <a:p>
            <a:pPr algn="just"/>
            <a:endParaRPr lang="en-US" dirty="0"/>
          </a:p>
          <a:p>
            <a:pPr algn="just"/>
            <a:r>
              <a:rPr lang="sr-Cyrl-RS" dirty="0"/>
              <a:t>Наставили смо тренд из претходних година и проширујемо обухват уродњених информација у буџету - у складу са Законом смо у првом кварталу ове године усвојили План поступног увођења родно одговорног буџетирања за наредну </a:t>
            </a:r>
            <a:r>
              <a:rPr lang="sr-Cyrl-RS" dirty="0" smtClean="0"/>
              <a:t>2023. </a:t>
            </a:r>
            <a:r>
              <a:rPr lang="sr-Cyrl-RS" dirty="0"/>
              <a:t>годину.</a:t>
            </a:r>
          </a:p>
          <a:p>
            <a:pPr marL="0" indent="0" algn="just">
              <a:buNone/>
            </a:pPr>
            <a:endParaRPr lang="sr-Cyrl-RS" dirty="0"/>
          </a:p>
          <a:p>
            <a:pPr algn="just"/>
            <a:r>
              <a:rPr lang="sr-Cyrl-RS" dirty="0"/>
              <a:t>У складу са овим Планом - у Нацрту одлуке о буџету за </a:t>
            </a:r>
            <a:r>
              <a:rPr lang="sr-Cyrl-RS" dirty="0" smtClean="0"/>
              <a:t>2023. </a:t>
            </a:r>
            <a:r>
              <a:rPr lang="sr-Cyrl-RS" dirty="0"/>
              <a:t>годину применили смо родно осетљиве  циљеве и/или индикаторе у оквиру програма </a:t>
            </a:r>
            <a:r>
              <a:rPr lang="sr-Cyrl-RS" dirty="0" smtClean="0"/>
              <a:t>3, 13, 5 и 8 </a:t>
            </a:r>
            <a:r>
              <a:rPr lang="sr-Cyrl-RS" dirty="0"/>
              <a:t>код буџетског корисника – општинска управа и библиотека и 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sr-Cyrl-RS" dirty="0"/>
              <a:t>и њихово остваривање ћемо пратити</a:t>
            </a:r>
          </a:p>
          <a:p>
            <a:pPr marL="0" indent="0" algn="just">
              <a:buNone/>
            </a:pPr>
            <a:endParaRPr lang="sr-Cyrl-RS" dirty="0">
              <a:solidFill>
                <a:srgbClr val="FF0000"/>
              </a:solidFill>
            </a:endParaRPr>
          </a:p>
          <a:p>
            <a:pPr algn="just"/>
            <a:r>
              <a:rPr lang="sr-Cyrl-RS" dirty="0"/>
              <a:t>Посебно желимо да истакнемо пројекат  који је у целини посвећен унапређењу родне равноправности (</a:t>
            </a:r>
            <a:r>
              <a:rPr lang="sr-Cyrl-RS" i="1" dirty="0"/>
              <a:t>или побољшању положаја жена у нашој локалној заједници и сл</a:t>
            </a:r>
            <a:r>
              <a:rPr lang="sr-Cyrl-RS" dirty="0"/>
              <a:t>.)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DF321FE-8229-4243-A32C-46CB27CF0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FB0A07-249F-4345-993B-6AB4700608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02317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sr-Cyrl-RS" dirty="0"/>
          </a:p>
          <a:p>
            <a:pPr algn="just"/>
            <a:r>
              <a:rPr lang="sr-Cyrl-RS" dirty="0"/>
              <a:t>Желимо да Вам се захвалимо што сте издвојили време за сагледавање ове презентације. Надамо се да је она олакшала ваше разумевање планиране садржине буџета; </a:t>
            </a:r>
          </a:p>
          <a:p>
            <a:pPr algn="just"/>
            <a:endParaRPr lang="sr-Cyrl-RS" dirty="0"/>
          </a:p>
          <a:p>
            <a:pPr algn="just"/>
            <a:r>
              <a:rPr lang="sr-Cyrl-RS" dirty="0"/>
              <a:t>Нацрт одлуке о буџету општине Ариље за </a:t>
            </a:r>
            <a:r>
              <a:rPr lang="sr-Cyrl-RS" dirty="0" smtClean="0"/>
              <a:t>2023. </a:t>
            </a:r>
            <a:r>
              <a:rPr lang="sr-Cyrl-RS" dirty="0"/>
              <a:t>годину можете преузети на следећем линку интернет странице општинске управе: </a:t>
            </a:r>
            <a:r>
              <a:rPr lang="en-US" dirty="0" err="1"/>
              <a:t>www.arilje.org.rs</a:t>
            </a:r>
            <a:r>
              <a:rPr lang="sr-Cyrl-RS" dirty="0"/>
              <a:t>  </a:t>
            </a:r>
          </a:p>
          <a:p>
            <a:pPr marL="0" indent="0" algn="just">
              <a:buNone/>
            </a:pPr>
            <a:endParaRPr lang="sr-Cyrl-RS" dirty="0">
              <a:solidFill>
                <a:srgbClr val="FF0000"/>
              </a:solidFill>
            </a:endParaRPr>
          </a:p>
          <a:p>
            <a:pPr algn="just"/>
            <a:r>
              <a:rPr lang="sr-Cyrl-RS" dirty="0"/>
              <a:t>Позивамо вас и да своје сугестије за унапређење Нацрта одлуке о буџету формулишете попуњавањем упитника који можете преузети на линку </a:t>
            </a:r>
            <a:r>
              <a:rPr lang="en-US" dirty="0"/>
              <a:t>www.arilje.org.rs</a:t>
            </a:r>
            <a:r>
              <a:rPr lang="sr-Cyrl-RS" dirty="0"/>
              <a:t> или у згради општинске управе Ариље и попуњене доставити на мејл адресу _________ или у згради општине Ариље најкасније до </a:t>
            </a:r>
            <a:r>
              <a:rPr lang="en-US" dirty="0" smtClean="0"/>
              <a:t>07</a:t>
            </a:r>
            <a:r>
              <a:rPr lang="sr-Cyrl-RS" dirty="0" smtClean="0"/>
              <a:t>. децембра 2022. </a:t>
            </a:r>
            <a:r>
              <a:rPr lang="sr-Cyrl-RS" dirty="0"/>
              <a:t>године.</a:t>
            </a:r>
          </a:p>
          <a:p>
            <a:pPr marL="0" indent="0" algn="just">
              <a:buNone/>
            </a:pPr>
            <a:endParaRPr lang="sr-Cyrl-RS" dirty="0"/>
          </a:p>
          <a:p>
            <a:pPr marL="0" indent="0" algn="just">
              <a:buNone/>
            </a:pPr>
            <a:endParaRPr lang="sr-Cyrl-RS" dirty="0"/>
          </a:p>
          <a:p>
            <a:pPr algn="just"/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07943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000" b="1" dirty="0">
                <a:latin typeface="+mj-lt"/>
                <a:ea typeface="+mj-ea"/>
                <a:cs typeface="+mj-cs"/>
              </a:rPr>
              <a:t>Увод у јавну расправу о нацрту одлуке о буџету </a:t>
            </a:r>
            <a:r>
              <a:rPr lang="en-US" sz="3000" b="1" dirty="0">
                <a:latin typeface="+mj-lt"/>
                <a:ea typeface="+mj-ea"/>
                <a:cs typeface="+mj-cs"/>
              </a:rPr>
              <a:t>O</a:t>
            </a:r>
            <a:r>
              <a:rPr lang="sr-Cyrl-RS" sz="3000" b="1" dirty="0">
                <a:latin typeface="+mj-lt"/>
                <a:ea typeface="+mj-ea"/>
                <a:cs typeface="+mj-cs"/>
              </a:rPr>
              <a:t>пштине Ариље за </a:t>
            </a:r>
            <a:r>
              <a:rPr lang="sr-Cyrl-RS" sz="3000" b="1" dirty="0" smtClean="0">
                <a:latin typeface="+mj-lt"/>
                <a:ea typeface="+mj-ea"/>
                <a:cs typeface="+mj-cs"/>
              </a:rPr>
              <a:t>202</a:t>
            </a:r>
            <a:r>
              <a:rPr lang="en-US" sz="3000" b="1" dirty="0" smtClean="0">
                <a:latin typeface="+mj-lt"/>
                <a:ea typeface="+mj-ea"/>
                <a:cs typeface="+mj-cs"/>
              </a:rPr>
              <a:t>3</a:t>
            </a:r>
            <a:r>
              <a:rPr lang="sr-Cyrl-RS" sz="3000" b="1" dirty="0" smtClean="0">
                <a:latin typeface="+mj-lt"/>
                <a:ea typeface="+mj-ea"/>
                <a:cs typeface="+mj-cs"/>
              </a:rPr>
              <a:t>. </a:t>
            </a:r>
            <a:r>
              <a:rPr lang="sr-Cyrl-RS" sz="3000" b="1" dirty="0">
                <a:latin typeface="+mj-lt"/>
                <a:ea typeface="+mj-ea"/>
                <a:cs typeface="+mj-cs"/>
              </a:rPr>
              <a:t>годину</a:t>
            </a:r>
          </a:p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/>
              <a:t>Сврха ове презентације је да на што једноставнији и разумљивији начин објасни на који начин локална самоуправа планира у наредној години да користи јавне ресурсе како би се извршиле обавезе и задовољиле потребе грађана. </a:t>
            </a:r>
          </a:p>
          <a:p>
            <a:pPr algn="just"/>
            <a:endParaRPr lang="sr-Cyrl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/>
              <a:t>Намера нам је да Вам дамо сажет и јасан приказ Нацрта одлуке о буџету општине Ариље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Cyrl-RS" dirty="0"/>
              <a:t>за </a:t>
            </a:r>
            <a:r>
              <a:rPr lang="sr-Cyrl-RS" dirty="0" smtClean="0"/>
              <a:t>202</a:t>
            </a:r>
            <a:r>
              <a:rPr lang="en-US" dirty="0" smtClean="0"/>
              <a:t>3</a:t>
            </a:r>
            <a:r>
              <a:rPr lang="sr-Cyrl-RS" dirty="0" smtClean="0"/>
              <a:t>.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pPr algn="just"/>
            <a:endParaRPr lang="sr-Cyrl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/>
              <a:t>Желимо да чујемо ваше мишљење о Нацрту одлуке о буџету општине Ариље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Cyrl-RS" dirty="0"/>
              <a:t>за </a:t>
            </a:r>
            <a:r>
              <a:rPr lang="sr-Cyrl-RS" dirty="0" smtClean="0"/>
              <a:t>202</a:t>
            </a:r>
            <a:r>
              <a:rPr lang="en-US" dirty="0" smtClean="0"/>
              <a:t>3</a:t>
            </a:r>
            <a:r>
              <a:rPr lang="sr-Cyrl-RS" dirty="0" smtClean="0"/>
              <a:t>. </a:t>
            </a:r>
            <a:r>
              <a:rPr lang="sr-Cyrl-RS" dirty="0"/>
              <a:t>годину и сугестије за унапређење. </a:t>
            </a:r>
          </a:p>
          <a:p>
            <a:pPr algn="just"/>
            <a:endParaRPr lang="sr-Cyrl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/>
              <a:t>Настојимо да кроз овај </a:t>
            </a:r>
            <a:r>
              <a:rPr lang="ru-RU" dirty="0"/>
              <a:t>транспарентан приступ унапредимо Ваше разумевање и интересовање за локалне финансије, а у перспективи очекујемо и унапређење заједничке сарадње у постављању циљева, дефинисању приоритета и планирању развоја наше општине. 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49683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038600" cy="212419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Правобранилаштво општине</a:t>
            </a:r>
          </a:p>
          <a:p>
            <a:pPr marL="0" indent="6350" defTabSz="209550">
              <a:buFontTx/>
              <a:buNone/>
            </a:pPr>
            <a:endParaRPr lang="sr-Latn-RS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5"/>
            <a:ext cx="4038600" cy="463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b="1" dirty="0">
                <a:cs typeface="Calibri" panose="020F0502020204030204" pitchFamily="34" charset="0"/>
              </a:rPr>
              <a:t>Индиректни корисници буџетских средстава: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Народна библиотека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Предшколска </a:t>
            </a:r>
            <a:r>
              <a:rPr lang="ru-RU" altLang="en-US" sz="1600" dirty="0" smtClean="0">
                <a:cs typeface="Calibri" panose="020F0502020204030204" pitchFamily="34" charset="0"/>
              </a:rPr>
              <a:t>установа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</a:t>
            </a:r>
            <a:r>
              <a:rPr lang="ru-RU" altLang="en-US" sz="1600" dirty="0" smtClean="0">
                <a:cs typeface="Calibri" panose="020F0502020204030204" pitchFamily="34" charset="0"/>
              </a:rPr>
              <a:t>- Спортско-туристичка установа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- 22 Месне 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" y="4329112"/>
            <a:ext cx="4038600" cy="239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Образовне институције (школе)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Социјалне институције </a:t>
            </a:r>
            <a:r>
              <a:rPr lang="en-US" altLang="en-US" sz="1600" dirty="0">
                <a:cs typeface="Calibri" panose="020F0502020204030204" pitchFamily="34" charset="0"/>
              </a:rPr>
              <a:t>(</a:t>
            </a:r>
            <a:r>
              <a:rPr lang="ru-RU" altLang="en-US" sz="1600" dirty="0">
                <a:cs typeface="Calibri" panose="020F0502020204030204" pitchFamily="34" charset="0"/>
              </a:rPr>
              <a:t>Центар за    </a:t>
            </a:r>
            <a:r>
              <a:rPr lang="en-US" altLang="en-US" sz="1600" dirty="0">
                <a:cs typeface="Calibri" panose="020F0502020204030204" pitchFamily="34" charset="0"/>
              </a:rPr>
              <a:t> </a:t>
            </a:r>
            <a:r>
              <a:rPr lang="ru-RU" altLang="en-US" sz="1600" dirty="0">
                <a:cs typeface="Calibri" panose="020F0502020204030204" pitchFamily="34" charset="0"/>
              </a:rPr>
              <a:t>социјални рад</a:t>
            </a:r>
            <a:r>
              <a:rPr lang="en-US" altLang="en-US" sz="1600" dirty="0">
                <a:cs typeface="Calibri" panose="020F0502020204030204" pitchFamily="34" charset="0"/>
              </a:rPr>
              <a:t>)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    - Црвени крст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Спортске организације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1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715070"/>
            <a:ext cx="849268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града за буџетску, односно календарску годину.</a:t>
            </a:r>
          </a:p>
          <a:p>
            <a:pPr algn="just"/>
            <a:endParaRPr lang="en-US" sz="11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Приликом дефинисања овог, за општину Ариље</a:t>
            </a:r>
            <a:r>
              <a:rPr lang="sr-Latn-RS" sz="1700" dirty="0"/>
              <a:t> </a:t>
            </a:r>
            <a:r>
              <a:rPr lang="sr-Cyrl-RS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41440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2890449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156176" y="3429000"/>
            <a:ext cx="1224136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Грађани и њихова удружења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5868144" y="4869160"/>
            <a:ext cx="1080120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Јавна предузећа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68475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5871626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950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600" dirty="0"/>
              <a:t>Укупни планирани </a:t>
            </a:r>
            <a:r>
              <a:rPr lang="sr-Cyrl-RS" sz="1600" b="1" dirty="0"/>
              <a:t>јавни приходи и примања </a:t>
            </a:r>
            <a:r>
              <a:rPr lang="sr-Cyrl-RS" sz="1600" dirty="0"/>
              <a:t>Општине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Ариље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за </a:t>
            </a:r>
            <a:r>
              <a:rPr lang="sr-Cyrl-RS" sz="1600" dirty="0" smtClean="0"/>
              <a:t>2023. </a:t>
            </a:r>
            <a:r>
              <a:rPr lang="sr-Cyrl-RS" sz="16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600" dirty="0"/>
              <a:t>Нацртом одлуке о буџету Општине 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Ариље  за </a:t>
            </a:r>
            <a:r>
              <a:rPr lang="sr-Cyrl-RS" sz="1600" dirty="0" smtClean="0"/>
              <a:t>2023. </a:t>
            </a:r>
            <a:r>
              <a:rPr lang="sr-Cyrl-RS" sz="1600" dirty="0"/>
              <a:t>годину планирана су средства из буџета Општине у износу од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  <a:r>
              <a:rPr lang="sr-Cyrl-RS" sz="1600" dirty="0" smtClean="0"/>
              <a:t>705.297.790</a:t>
            </a:r>
            <a:r>
              <a:rPr lang="en-US" sz="1600" dirty="0" smtClean="0"/>
              <a:t>,00</a:t>
            </a:r>
            <a:r>
              <a:rPr lang="sr-Cyrl-RS" sz="1600" dirty="0" smtClean="0">
                <a:solidFill>
                  <a:srgbClr val="FF0000"/>
                </a:solidFill>
              </a:rPr>
              <a:t> </a:t>
            </a:r>
            <a:r>
              <a:rPr lang="sr-Cyrl-RS" sz="1600" dirty="0"/>
              <a:t>динара</a:t>
            </a:r>
            <a:r>
              <a:rPr lang="sr-Latn-RS" sz="1600" dirty="0"/>
              <a:t>, </a:t>
            </a:r>
            <a:r>
              <a:rPr lang="sr-Cyrl-RS" sz="1600" dirty="0"/>
              <a:t>пренета средства из ранијих година у износу од </a:t>
            </a:r>
            <a:r>
              <a:rPr lang="sr-Cyrl-RS" sz="1600" dirty="0" smtClean="0"/>
              <a:t>22.102.718,00 </a:t>
            </a:r>
            <a:r>
              <a:rPr lang="sr-Cyrl-RS" sz="1600" dirty="0"/>
              <a:t>динара и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средства из осталих извора </a:t>
            </a:r>
            <a:r>
              <a:rPr lang="en-US" sz="1600" dirty="0"/>
              <a:t>29.860.500,00</a:t>
            </a:r>
            <a:r>
              <a:rPr lang="sr-Cyrl-RS" sz="1600" dirty="0"/>
              <a:t> динара.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42430643"/>
              </p:ext>
            </p:extLst>
          </p:nvPr>
        </p:nvGraphicFramePr>
        <p:xfrm>
          <a:off x="571472" y="4365104"/>
          <a:ext cx="8032976" cy="183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=""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82873" y="1839828"/>
            <a:ext cx="4979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b="1" dirty="0" smtClean="0">
                <a:solidFill>
                  <a:srgbClr val="FF0000"/>
                </a:solidFill>
              </a:rPr>
              <a:t>705.297.790</a:t>
            </a:r>
            <a:r>
              <a:rPr lang="en-US" sz="4400" b="1" dirty="0" smtClean="0">
                <a:solidFill>
                  <a:srgbClr val="FF0000"/>
                </a:solidFill>
              </a:rPr>
              <a:t>,00</a:t>
            </a:r>
            <a:r>
              <a:rPr lang="en-GB" sz="4400" b="1" dirty="0" smtClean="0">
                <a:solidFill>
                  <a:srgbClr val="FF0000"/>
                </a:solidFill>
              </a:rPr>
              <a:t> </a:t>
            </a:r>
            <a:r>
              <a:rPr lang="sr-Cyrl-RS" sz="3600" b="1" dirty="0">
                <a:solidFill>
                  <a:srgbClr val="FF0000"/>
                </a:solidFill>
              </a:rPr>
              <a:t>динара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473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890768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7308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5b7 xmlns="934e4f6f-c740-4e49-838d-10594e3f873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1DB5488F8A3A4FBFF3F075976528E0" ma:contentTypeVersion="7" ma:contentTypeDescription="Create a new document." ma:contentTypeScope="" ma:versionID="2c04ddfa2f56fad5ccd768ef06c59c72">
  <xsd:schema xmlns:xsd="http://www.w3.org/2001/XMLSchema" xmlns:xs="http://www.w3.org/2001/XMLSchema" xmlns:p="http://schemas.microsoft.com/office/2006/metadata/properties" xmlns:ns2="934e4f6f-c740-4e49-838d-10594e3f873c" targetNamespace="http://schemas.microsoft.com/office/2006/metadata/properties" ma:root="true" ma:fieldsID="8130c621a27252918d73286d6f28d563" ns2:_="">
    <xsd:import namespace="934e4f6f-c740-4e49-838d-10594e3f87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p5b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e4f6f-c740-4e49-838d-10594e3f8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p5b7" ma:index="14" nillable="true" ma:displayName="Number" ma:internalName="p5b7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CF0692-5A2C-4794-9CAF-6478EEE9EEC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934e4f6f-c740-4e49-838d-10594e3f873c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2D0BA65-3F88-4AB5-87A4-35CC7F6B16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e4f6f-c740-4e49-838d-10594e3f87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9139D4E-A633-45DF-BE44-F5A0ED2D97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7340</TotalTime>
  <Words>2324</Words>
  <Application>Microsoft Office PowerPoint</Application>
  <PresentationFormat>On-screen Show (4:3)</PresentationFormat>
  <Paragraphs>444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Custom Design</vt:lpstr>
      <vt:lpstr>ОПШТИНА АРИЉЕ</vt:lpstr>
      <vt:lpstr>Садржај</vt:lpstr>
      <vt:lpstr>PowerPoint Presentation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2023. годину</vt:lpstr>
      <vt:lpstr>Структура планираних прихода и примања за 2023. годину</vt:lpstr>
      <vt:lpstr>Које промене у буџету се очекују у односу на текућу 2022 годину</vt:lpstr>
      <vt:lpstr>На шта се троше јавна средства?</vt:lpstr>
      <vt:lpstr>PowerPoint Presentation</vt:lpstr>
      <vt:lpstr>Структура пројектованих расхода и издатака буџета за 2023. годину</vt:lpstr>
      <vt:lpstr>Структура пројектованих расхода и издатака буџета за 2023. годину</vt:lpstr>
      <vt:lpstr>Које промене у буџету се очекују у односу на текућу 2022 годину?</vt:lpstr>
      <vt:lpstr>Планирани расходи буџета по програмима</vt:lpstr>
      <vt:lpstr>Структура планираних расхода по буџетским програмима</vt:lpstr>
      <vt:lpstr>Планирани расходи буџета расподељени по директним и индиректним буџетским корисницима</vt:lpstr>
      <vt:lpstr>Најважнији планирани капитални пројекти</vt:lpstr>
      <vt:lpstr>Најважнији планирани пројекти од интереса за локалну заједницу</vt:lpstr>
      <vt:lpstr>Учешће грађана у буџетском процесу / консултације</vt:lpstr>
      <vt:lpstr>PowerPoint Presentation</vt:lpstr>
      <vt:lpstr>Ка равноправнијој општини - Родно одговорно буџетирање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Branko Mihajlović</cp:lastModifiedBy>
  <cp:revision>502</cp:revision>
  <cp:lastPrinted>2022-12-02T13:54:30Z</cp:lastPrinted>
  <dcterms:created xsi:type="dcterms:W3CDTF">2006-08-16T00:00:00Z</dcterms:created>
  <dcterms:modified xsi:type="dcterms:W3CDTF">2022-12-02T14:22:21Z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0x0101002C1DB5488F8A3A4FBFF3F075976528E0</vt:lpwstr>
  </property>
</Properties>
</file>